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55"/>
  </p:notesMasterIdLst>
  <p:handoutMasterIdLst>
    <p:handoutMasterId r:id="rId56"/>
  </p:handoutMasterIdLst>
  <p:sldIdLst>
    <p:sldId id="256" r:id="rId2"/>
    <p:sldId id="315" r:id="rId3"/>
    <p:sldId id="317" r:id="rId4"/>
    <p:sldId id="316" r:id="rId5"/>
    <p:sldId id="318" r:id="rId6"/>
    <p:sldId id="319" r:id="rId7"/>
    <p:sldId id="359" r:id="rId8"/>
    <p:sldId id="360" r:id="rId9"/>
    <p:sldId id="361" r:id="rId10"/>
    <p:sldId id="362" r:id="rId11"/>
    <p:sldId id="310" r:id="rId12"/>
    <p:sldId id="311" r:id="rId13"/>
    <p:sldId id="308" r:id="rId14"/>
    <p:sldId id="352" r:id="rId15"/>
    <p:sldId id="350" r:id="rId16"/>
    <p:sldId id="351" r:id="rId17"/>
    <p:sldId id="314" r:id="rId18"/>
    <p:sldId id="313" r:id="rId19"/>
    <p:sldId id="320" r:id="rId20"/>
    <p:sldId id="321" r:id="rId21"/>
    <p:sldId id="312" r:id="rId22"/>
    <p:sldId id="309" r:id="rId23"/>
    <p:sldId id="284" r:id="rId24"/>
    <p:sldId id="306" r:id="rId25"/>
    <p:sldId id="324" r:id="rId26"/>
    <p:sldId id="325" r:id="rId27"/>
    <p:sldId id="326" r:id="rId28"/>
    <p:sldId id="327" r:id="rId29"/>
    <p:sldId id="328" r:id="rId30"/>
    <p:sldId id="329" r:id="rId31"/>
    <p:sldId id="330" r:id="rId32"/>
    <p:sldId id="331" r:id="rId33"/>
    <p:sldId id="332" r:id="rId34"/>
    <p:sldId id="333" r:id="rId35"/>
    <p:sldId id="334" r:id="rId36"/>
    <p:sldId id="356" r:id="rId37"/>
    <p:sldId id="335" r:id="rId38"/>
    <p:sldId id="336" r:id="rId39"/>
    <p:sldId id="337" r:id="rId40"/>
    <p:sldId id="338" r:id="rId41"/>
    <p:sldId id="339" r:id="rId42"/>
    <p:sldId id="354" r:id="rId43"/>
    <p:sldId id="355" r:id="rId44"/>
    <p:sldId id="353" r:id="rId45"/>
    <p:sldId id="357" r:id="rId46"/>
    <p:sldId id="358" r:id="rId47"/>
    <p:sldId id="340" r:id="rId48"/>
    <p:sldId id="341" r:id="rId49"/>
    <p:sldId id="342" r:id="rId50"/>
    <p:sldId id="343" r:id="rId51"/>
    <p:sldId id="347" r:id="rId52"/>
    <p:sldId id="348" r:id="rId53"/>
    <p:sldId id="349" r:id="rId54"/>
  </p:sldIdLst>
  <p:sldSz cx="7315200" cy="5486400" type="B5JIS"/>
  <p:notesSz cx="6858000" cy="9144000"/>
  <p:defaultTextStyle>
    <a:defPPr>
      <a:defRPr lang="en-US"/>
    </a:defPPr>
    <a:lvl1pPr marL="0" algn="l" defTabSz="775777" rtl="0" eaLnBrk="1" latinLnBrk="0" hangingPunct="1">
      <a:defRPr sz="1500" kern="1200">
        <a:solidFill>
          <a:schemeClr val="tx1"/>
        </a:solidFill>
        <a:latin typeface="+mn-lt"/>
        <a:ea typeface="+mn-ea"/>
        <a:cs typeface="+mn-cs"/>
      </a:defRPr>
    </a:lvl1pPr>
    <a:lvl2pPr marL="387888" algn="l" defTabSz="775777" rtl="0" eaLnBrk="1" latinLnBrk="0" hangingPunct="1">
      <a:defRPr sz="1500" kern="1200">
        <a:solidFill>
          <a:schemeClr val="tx1"/>
        </a:solidFill>
        <a:latin typeface="+mn-lt"/>
        <a:ea typeface="+mn-ea"/>
        <a:cs typeface="+mn-cs"/>
      </a:defRPr>
    </a:lvl2pPr>
    <a:lvl3pPr marL="775777" algn="l" defTabSz="775777" rtl="0" eaLnBrk="1" latinLnBrk="0" hangingPunct="1">
      <a:defRPr sz="1500" kern="1200">
        <a:solidFill>
          <a:schemeClr val="tx1"/>
        </a:solidFill>
        <a:latin typeface="+mn-lt"/>
        <a:ea typeface="+mn-ea"/>
        <a:cs typeface="+mn-cs"/>
      </a:defRPr>
    </a:lvl3pPr>
    <a:lvl4pPr marL="1163665" algn="l" defTabSz="775777" rtl="0" eaLnBrk="1" latinLnBrk="0" hangingPunct="1">
      <a:defRPr sz="1500" kern="1200">
        <a:solidFill>
          <a:schemeClr val="tx1"/>
        </a:solidFill>
        <a:latin typeface="+mn-lt"/>
        <a:ea typeface="+mn-ea"/>
        <a:cs typeface="+mn-cs"/>
      </a:defRPr>
    </a:lvl4pPr>
    <a:lvl5pPr marL="1551554" algn="l" defTabSz="775777" rtl="0" eaLnBrk="1" latinLnBrk="0" hangingPunct="1">
      <a:defRPr sz="1500" kern="1200">
        <a:solidFill>
          <a:schemeClr val="tx1"/>
        </a:solidFill>
        <a:latin typeface="+mn-lt"/>
        <a:ea typeface="+mn-ea"/>
        <a:cs typeface="+mn-cs"/>
      </a:defRPr>
    </a:lvl5pPr>
    <a:lvl6pPr marL="1939442" algn="l" defTabSz="775777" rtl="0" eaLnBrk="1" latinLnBrk="0" hangingPunct="1">
      <a:defRPr sz="1500" kern="1200">
        <a:solidFill>
          <a:schemeClr val="tx1"/>
        </a:solidFill>
        <a:latin typeface="+mn-lt"/>
        <a:ea typeface="+mn-ea"/>
        <a:cs typeface="+mn-cs"/>
      </a:defRPr>
    </a:lvl6pPr>
    <a:lvl7pPr marL="2327331" algn="l" defTabSz="775777" rtl="0" eaLnBrk="1" latinLnBrk="0" hangingPunct="1">
      <a:defRPr sz="1500" kern="1200">
        <a:solidFill>
          <a:schemeClr val="tx1"/>
        </a:solidFill>
        <a:latin typeface="+mn-lt"/>
        <a:ea typeface="+mn-ea"/>
        <a:cs typeface="+mn-cs"/>
      </a:defRPr>
    </a:lvl7pPr>
    <a:lvl8pPr marL="2715219" algn="l" defTabSz="775777" rtl="0" eaLnBrk="1" latinLnBrk="0" hangingPunct="1">
      <a:defRPr sz="1500" kern="1200">
        <a:solidFill>
          <a:schemeClr val="tx1"/>
        </a:solidFill>
        <a:latin typeface="+mn-lt"/>
        <a:ea typeface="+mn-ea"/>
        <a:cs typeface="+mn-cs"/>
      </a:defRPr>
    </a:lvl8pPr>
    <a:lvl9pPr marL="3103108" algn="l" defTabSz="775777" rtl="0" eaLnBrk="1" latinLnBrk="0" hangingPunct="1">
      <a:defRPr sz="15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795" autoAdjust="0"/>
    <p:restoredTop sz="91609" autoAdjust="0"/>
  </p:normalViewPr>
  <p:slideViewPr>
    <p:cSldViewPr>
      <p:cViewPr varScale="1">
        <p:scale>
          <a:sx n="97" d="100"/>
          <a:sy n="97" d="100"/>
        </p:scale>
        <p:origin x="-1973" y="-82"/>
      </p:cViewPr>
      <p:guideLst>
        <p:guide orient="horz" pos="1728"/>
        <p:guide pos="2304"/>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92" d="100"/>
          <a:sy n="92" d="100"/>
        </p:scale>
        <p:origin x="-3780" y="-102"/>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FE313F3-4922-4CF2-97C6-7529967DD271}" type="datetimeFigureOut">
              <a:rPr lang="en-US" smtClean="0"/>
              <a:pPr/>
              <a:t>10/5/2016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309D844-0871-42AB-B0EF-448E889ECE90}"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7DF83E-7AE8-48A3-9786-3CD05B9A9A87}" type="datetimeFigureOut">
              <a:rPr lang="en-US" smtClean="0"/>
              <a:pPr/>
              <a:t>10/5/2016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C18CF9-6457-42BA-BD7B-01376070CA88}"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775777" rtl="0" eaLnBrk="1" latinLnBrk="0" hangingPunct="1">
      <a:defRPr sz="1000" kern="1200">
        <a:solidFill>
          <a:schemeClr val="tx1"/>
        </a:solidFill>
        <a:latin typeface="+mn-lt"/>
        <a:ea typeface="+mn-ea"/>
        <a:cs typeface="+mn-cs"/>
      </a:defRPr>
    </a:lvl1pPr>
    <a:lvl2pPr marL="387888" algn="l" defTabSz="775777" rtl="0" eaLnBrk="1" latinLnBrk="0" hangingPunct="1">
      <a:defRPr sz="1000" kern="1200">
        <a:solidFill>
          <a:schemeClr val="tx1"/>
        </a:solidFill>
        <a:latin typeface="+mn-lt"/>
        <a:ea typeface="+mn-ea"/>
        <a:cs typeface="+mn-cs"/>
      </a:defRPr>
    </a:lvl2pPr>
    <a:lvl3pPr marL="775777" algn="l" defTabSz="775777" rtl="0" eaLnBrk="1" latinLnBrk="0" hangingPunct="1">
      <a:defRPr sz="1000" kern="1200">
        <a:solidFill>
          <a:schemeClr val="tx1"/>
        </a:solidFill>
        <a:latin typeface="+mn-lt"/>
        <a:ea typeface="+mn-ea"/>
        <a:cs typeface="+mn-cs"/>
      </a:defRPr>
    </a:lvl3pPr>
    <a:lvl4pPr marL="1163665" algn="l" defTabSz="775777" rtl="0" eaLnBrk="1" latinLnBrk="0" hangingPunct="1">
      <a:defRPr sz="1000" kern="1200">
        <a:solidFill>
          <a:schemeClr val="tx1"/>
        </a:solidFill>
        <a:latin typeface="+mn-lt"/>
        <a:ea typeface="+mn-ea"/>
        <a:cs typeface="+mn-cs"/>
      </a:defRPr>
    </a:lvl4pPr>
    <a:lvl5pPr marL="1551554" algn="l" defTabSz="775777" rtl="0" eaLnBrk="1" latinLnBrk="0" hangingPunct="1">
      <a:defRPr sz="1000" kern="1200">
        <a:solidFill>
          <a:schemeClr val="tx1"/>
        </a:solidFill>
        <a:latin typeface="+mn-lt"/>
        <a:ea typeface="+mn-ea"/>
        <a:cs typeface="+mn-cs"/>
      </a:defRPr>
    </a:lvl5pPr>
    <a:lvl6pPr marL="1939442" algn="l" defTabSz="775777" rtl="0" eaLnBrk="1" latinLnBrk="0" hangingPunct="1">
      <a:defRPr sz="1000" kern="1200">
        <a:solidFill>
          <a:schemeClr val="tx1"/>
        </a:solidFill>
        <a:latin typeface="+mn-lt"/>
        <a:ea typeface="+mn-ea"/>
        <a:cs typeface="+mn-cs"/>
      </a:defRPr>
    </a:lvl6pPr>
    <a:lvl7pPr marL="2327331" algn="l" defTabSz="775777" rtl="0" eaLnBrk="1" latinLnBrk="0" hangingPunct="1">
      <a:defRPr sz="1000" kern="1200">
        <a:solidFill>
          <a:schemeClr val="tx1"/>
        </a:solidFill>
        <a:latin typeface="+mn-lt"/>
        <a:ea typeface="+mn-ea"/>
        <a:cs typeface="+mn-cs"/>
      </a:defRPr>
    </a:lvl7pPr>
    <a:lvl8pPr marL="2715219" algn="l" defTabSz="775777" rtl="0" eaLnBrk="1" latinLnBrk="0" hangingPunct="1">
      <a:defRPr sz="1000" kern="1200">
        <a:solidFill>
          <a:schemeClr val="tx1"/>
        </a:solidFill>
        <a:latin typeface="+mn-lt"/>
        <a:ea typeface="+mn-ea"/>
        <a:cs typeface="+mn-cs"/>
      </a:defRPr>
    </a:lvl8pPr>
    <a:lvl9pPr marL="3103108" algn="l" defTabSz="775777" rtl="0" eaLnBrk="1" latinLnBrk="0" hangingPunct="1">
      <a:defRPr sz="10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975360" y="3108960"/>
            <a:ext cx="5486400" cy="792480"/>
          </a:xfrm>
        </p:spPr>
        <p:txBody>
          <a:bodyPr anchor="t" anchorCtr="0"/>
          <a:lstStyle>
            <a:lvl1pPr algn="r">
              <a:defRPr sz="2700">
                <a:solidFill>
                  <a:schemeClr val="tx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975360" y="4099560"/>
            <a:ext cx="5486400" cy="426720"/>
          </a:xfrm>
        </p:spPr>
        <p:txBody>
          <a:bodyPr/>
          <a:lstStyle>
            <a:lvl1pPr marL="0" indent="0" algn="r">
              <a:buNone/>
              <a:defRPr sz="1700">
                <a:solidFill>
                  <a:schemeClr val="tx2"/>
                </a:solidFill>
                <a:latin typeface="+mj-lt"/>
                <a:ea typeface="+mj-ea"/>
                <a:cs typeface="+mj-cs"/>
              </a:defRPr>
            </a:lvl1pPr>
            <a:lvl2pPr marL="387888" indent="0" algn="ctr">
              <a:buNone/>
            </a:lvl2pPr>
            <a:lvl3pPr marL="775777" indent="0" algn="ctr">
              <a:buNone/>
            </a:lvl3pPr>
            <a:lvl4pPr marL="1163665" indent="0" algn="ctr">
              <a:buNone/>
            </a:lvl4pPr>
            <a:lvl5pPr marL="1551554" indent="0" algn="ctr">
              <a:buNone/>
            </a:lvl5pPr>
            <a:lvl6pPr marL="1939442" indent="0" algn="ctr">
              <a:buNone/>
            </a:lvl6pPr>
            <a:lvl7pPr marL="2327331" indent="0" algn="ctr">
              <a:buNone/>
            </a:lvl7pPr>
            <a:lvl8pPr marL="2715219" indent="0" algn="ctr">
              <a:buNone/>
            </a:lvl8pPr>
            <a:lvl9pPr marL="3103108"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5120640" y="5084064"/>
            <a:ext cx="1828800" cy="292608"/>
          </a:xfrm>
          <a:prstGeom prst="rect">
            <a:avLst/>
          </a:prstGeom>
        </p:spPr>
        <p:txBody>
          <a:bodyPr/>
          <a:lstStyle>
            <a:lvl1pPr>
              <a:defRPr sz="1200"/>
            </a:lvl1pPr>
          </a:lstStyle>
          <a:p>
            <a:fld id="{1D8BD707-D9CF-40AE-B4C6-C98DA3205C09}" type="datetimeFigureOut">
              <a:rPr lang="en-US" smtClean="0"/>
              <a:pPr/>
              <a:t>10/5/2016</a:t>
            </a:fld>
            <a:endParaRPr lang="en-US"/>
          </a:p>
        </p:txBody>
      </p:sp>
      <p:sp>
        <p:nvSpPr>
          <p:cNvPr id="17" name="Footer Placeholder 16"/>
          <p:cNvSpPr>
            <a:spLocks noGrp="1"/>
          </p:cNvSpPr>
          <p:nvPr>
            <p:ph type="ftr" sz="quarter" idx="11"/>
          </p:nvPr>
        </p:nvSpPr>
        <p:spPr>
          <a:xfrm>
            <a:off x="2318918" y="5084064"/>
            <a:ext cx="2779776" cy="292608"/>
          </a:xfrm>
          <a:prstGeom prst="rect">
            <a:avLst/>
          </a:prstGeom>
        </p:spPr>
        <p:txBody>
          <a:bodyPr lIns="77578" tIns="38789" rIns="77578" bIns="38789"/>
          <a:lstStyle/>
          <a:p>
            <a:endParaRPr lang="en-US"/>
          </a:p>
        </p:txBody>
      </p:sp>
      <p:sp>
        <p:nvSpPr>
          <p:cNvPr id="29" name="Slide Number Placeholder 28"/>
          <p:cNvSpPr>
            <a:spLocks noGrp="1"/>
          </p:cNvSpPr>
          <p:nvPr>
            <p:ph type="sldNum" sz="quarter" idx="12"/>
          </p:nvPr>
        </p:nvSpPr>
        <p:spPr>
          <a:xfrm>
            <a:off x="972922" y="5084064"/>
            <a:ext cx="975360" cy="292608"/>
          </a:xfrm>
          <a:prstGeom prst="rect">
            <a:avLst/>
          </a:prstGeom>
        </p:spPr>
        <p:txBody>
          <a:bodyPr lIns="77578" tIns="38789" rIns="77578" bIns="38789"/>
          <a:lstStyle/>
          <a:p>
            <a:fld id="{B6F15528-21DE-4FAA-801E-634DDDAF4B2B}" type="slidenum">
              <a:rPr lang="en-US" smtClean="0"/>
              <a:pPr/>
              <a:t>‹#›</a:t>
            </a:fld>
            <a:endParaRPr lang="en-US"/>
          </a:p>
        </p:txBody>
      </p:sp>
      <p:sp>
        <p:nvSpPr>
          <p:cNvPr id="21" name="Rectangle 20"/>
          <p:cNvSpPr/>
          <p:nvPr/>
        </p:nvSpPr>
        <p:spPr>
          <a:xfrm>
            <a:off x="723900" y="2918460"/>
            <a:ext cx="5852160" cy="1024128"/>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lIns="77578" tIns="38789" rIns="77578" bIns="38789" anchor="ctr"/>
          <a:lstStyle/>
          <a:p>
            <a:pPr algn="ctr" eaLnBrk="1" latinLnBrk="0" hangingPunct="1"/>
            <a:endParaRPr kumimoji="0" lang="en-US"/>
          </a:p>
        </p:txBody>
      </p:sp>
      <p:sp>
        <p:nvSpPr>
          <p:cNvPr id="33" name="Rectangle 32"/>
          <p:cNvSpPr/>
          <p:nvPr/>
        </p:nvSpPr>
        <p:spPr>
          <a:xfrm>
            <a:off x="731520" y="4038600"/>
            <a:ext cx="5852160" cy="54864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lIns="77578" tIns="38789" rIns="77578" bIns="38789" anchor="ctr"/>
          <a:lstStyle/>
          <a:p>
            <a:pPr algn="ctr" eaLnBrk="1" latinLnBrk="0" hangingPunct="1"/>
            <a:endParaRPr kumimoji="0" lang="en-US"/>
          </a:p>
        </p:txBody>
      </p:sp>
      <p:sp>
        <p:nvSpPr>
          <p:cNvPr id="22" name="Rectangle 21"/>
          <p:cNvSpPr/>
          <p:nvPr/>
        </p:nvSpPr>
        <p:spPr>
          <a:xfrm>
            <a:off x="723900" y="2918460"/>
            <a:ext cx="182880" cy="1024128"/>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77578" tIns="38789" rIns="77578" bIns="38789" anchor="ctr"/>
          <a:lstStyle/>
          <a:p>
            <a:pPr algn="ctr" eaLnBrk="1" latinLnBrk="0" hangingPunct="1"/>
            <a:endParaRPr kumimoji="0" lang="en-US"/>
          </a:p>
        </p:txBody>
      </p:sp>
      <p:sp>
        <p:nvSpPr>
          <p:cNvPr id="32" name="Rectangle 31"/>
          <p:cNvSpPr/>
          <p:nvPr/>
        </p:nvSpPr>
        <p:spPr>
          <a:xfrm>
            <a:off x="731520" y="4038600"/>
            <a:ext cx="182880" cy="54864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77578" tIns="38789" rIns="77578" bIns="38789" anchor="ctr"/>
          <a:lstStyle/>
          <a:p>
            <a:pPr algn="ctr" eaLnBrk="1" latinLnBrk="0" hangingPunct="1"/>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
          </p:nvPr>
        </p:nvSpPr>
        <p:spPr>
          <a:xfrm>
            <a:off x="152400" y="762000"/>
            <a:ext cx="7010400" cy="4191000"/>
          </a:xfrm>
        </p:spPr>
        <p:txBody>
          <a:bodyPr/>
          <a:lstStyle>
            <a:lvl1pPr>
              <a:defRPr sz="1000">
                <a:latin typeface="Microsoft YaHei" pitchFamily="34" charset="-122"/>
                <a:ea typeface="Microsoft YaHei" pitchFamily="34" charset="-122"/>
              </a:defRPr>
            </a:lvl1pPr>
            <a:lvl2pPr>
              <a:defRPr sz="800">
                <a:latin typeface="Microsoft YaHei" pitchFamily="34" charset="-122"/>
                <a:ea typeface="Microsoft YaHei" pitchFamily="34" charset="-122"/>
              </a:defRPr>
            </a:lvl2pPr>
            <a:lvl3pPr>
              <a:buFont typeface="Wingdings" pitchFamily="2" charset="2"/>
              <a:buChar char="§"/>
              <a:defRPr sz="800">
                <a:latin typeface="Microsoft YaHei" pitchFamily="34" charset="-122"/>
                <a:ea typeface="Microsoft YaHei" pitchFamily="34" charset="-122"/>
              </a:defRPr>
            </a:lvl3pPr>
            <a:lvl4pPr>
              <a:defRPr>
                <a:latin typeface="Microsoft YaHei" pitchFamily="34" charset="-122"/>
                <a:ea typeface="Microsoft YaHei" pitchFamily="34" charset="-122"/>
              </a:defRPr>
            </a:lvl4pPr>
            <a:lvl5pPr>
              <a:defRPr>
                <a:latin typeface="Microsoft YaHei" pitchFamily="34" charset="-122"/>
                <a:ea typeface="Microsoft YaHei" pitchFamily="34" charset="-122"/>
              </a:defRPr>
            </a:lvl5p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endParaRPr lang="en-US" dirty="0" smtClean="0"/>
          </a:p>
        </p:txBody>
      </p:sp>
      <p:sp>
        <p:nvSpPr>
          <p:cNvPr id="6" name="Content Placeholder 7"/>
          <p:cNvSpPr>
            <a:spLocks noGrp="1"/>
          </p:cNvSpPr>
          <p:nvPr>
            <p:ph sz="quarter" idx="10" hasCustomPrompt="1"/>
          </p:nvPr>
        </p:nvSpPr>
        <p:spPr>
          <a:xfrm>
            <a:off x="152400" y="5029200"/>
            <a:ext cx="7010400" cy="228600"/>
          </a:xfrm>
        </p:spPr>
        <p:txBody>
          <a:bodyPr>
            <a:noAutofit/>
          </a:bodyPr>
          <a:lstStyle>
            <a:lvl1pPr>
              <a:defRPr sz="600">
                <a:latin typeface="Microsoft YaHei" pitchFamily="34" charset="-122"/>
                <a:ea typeface="Microsoft YaHei" pitchFamily="34" charset="-122"/>
              </a:defRPr>
            </a:lvl1pPr>
            <a:lvl2pPr>
              <a:defRPr sz="800">
                <a:latin typeface="Microsoft YaHei" pitchFamily="34" charset="-122"/>
                <a:ea typeface="Microsoft YaHei" pitchFamily="34" charset="-122"/>
              </a:defRPr>
            </a:lvl2pPr>
            <a:lvl3pPr>
              <a:buFont typeface="Wingdings" pitchFamily="2" charset="2"/>
              <a:buNone/>
              <a:defRPr sz="800">
                <a:latin typeface="Microsoft YaHei" pitchFamily="34" charset="-122"/>
                <a:ea typeface="Microsoft YaHei" pitchFamily="34" charset="-122"/>
              </a:defRPr>
            </a:lvl3pPr>
            <a:lvl4pPr>
              <a:defRPr>
                <a:latin typeface="Microsoft YaHei" pitchFamily="34" charset="-122"/>
                <a:ea typeface="Microsoft YaHei" pitchFamily="34" charset="-122"/>
              </a:defRPr>
            </a:lvl4pPr>
            <a:lvl5pPr>
              <a:defRPr>
                <a:latin typeface="Microsoft YaHei" pitchFamily="34" charset="-122"/>
                <a:ea typeface="Microsoft YaHei" pitchFamily="34" charset="-122"/>
              </a:defRPr>
            </a:lvl5pPr>
          </a:lstStyle>
          <a:p>
            <a:pPr lvl="0" eaLnBrk="1" latinLnBrk="0" hangingPunct="1"/>
            <a:r>
              <a:rPr lang="en-US" dirty="0" smtClean="0"/>
              <a:t>Click to edit Master text style1</a:t>
            </a:r>
          </a:p>
        </p:txBody>
      </p:sp>
      <p:sp>
        <p:nvSpPr>
          <p:cNvPr id="11" name="Title 10"/>
          <p:cNvSpPr>
            <a:spLocks noGrp="1"/>
          </p:cNvSpPr>
          <p:nvPr>
            <p:ph type="title"/>
          </p:nvPr>
        </p:nvSpPr>
        <p:spPr>
          <a:xfrm>
            <a:off x="152400" y="76200"/>
            <a:ext cx="2133600" cy="609600"/>
          </a:xfrm>
        </p:spPr>
        <p:txBody>
          <a:bodyPr>
            <a:normAutofit/>
          </a:bodyPr>
          <a:lstStyle>
            <a:lvl1pPr algn="r">
              <a:defRPr sz="1200"/>
            </a:lvl1pPr>
          </a:lstStyle>
          <a:p>
            <a:r>
              <a:rPr lang="en-US" dirty="0" smtClean="0"/>
              <a:t>Click to edit Master title style</a:t>
            </a:r>
            <a:endParaRPr lang="en-US" dirty="0"/>
          </a:p>
        </p:txBody>
      </p:sp>
      <p:sp>
        <p:nvSpPr>
          <p:cNvPr id="15" name="Text Placeholder 14"/>
          <p:cNvSpPr>
            <a:spLocks noGrp="1"/>
          </p:cNvSpPr>
          <p:nvPr>
            <p:ph type="body" sz="quarter" idx="11"/>
          </p:nvPr>
        </p:nvSpPr>
        <p:spPr>
          <a:xfrm>
            <a:off x="2438400" y="76200"/>
            <a:ext cx="4724400" cy="609600"/>
          </a:xfrm>
        </p:spPr>
        <p:txBody>
          <a:bodyPr anchor="b"/>
          <a:lstStyle>
            <a:lvl1pPr algn="l">
              <a:lnSpc>
                <a:spcPct val="100000"/>
              </a:lnSpc>
              <a:buNone/>
              <a:defRPr sz="1200" b="1">
                <a:latin typeface="Microsoft YaHei" pitchFamily="34" charset="-122"/>
                <a:ea typeface="Microsoft YaHei" pitchFamily="34" charset="-122"/>
                <a:cs typeface="Microsoft Tai Le" pitchFamily="34" charset="0"/>
              </a:defRPr>
            </a:lvl1pPr>
          </a:lstStyle>
          <a:p>
            <a:pPr lvl="0"/>
            <a:r>
              <a:rPr lang="en-US" dirty="0" smtClean="0"/>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Content Placeholder 8"/>
          <p:cNvSpPr>
            <a:spLocks noGrp="1"/>
          </p:cNvSpPr>
          <p:nvPr>
            <p:ph sz="quarter" idx="1"/>
          </p:nvPr>
        </p:nvSpPr>
        <p:spPr>
          <a:xfrm>
            <a:off x="152400" y="838200"/>
            <a:ext cx="3446679" cy="4191000"/>
          </a:xfrm>
        </p:spPr>
        <p:txBody>
          <a:body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11" name="Content Placeholder 10"/>
          <p:cNvSpPr>
            <a:spLocks noGrp="1"/>
          </p:cNvSpPr>
          <p:nvPr>
            <p:ph sz="quarter" idx="2"/>
          </p:nvPr>
        </p:nvSpPr>
        <p:spPr>
          <a:xfrm>
            <a:off x="3705758" y="838199"/>
            <a:ext cx="3457041" cy="4191369"/>
          </a:xfrm>
        </p:spPr>
        <p:txBody>
          <a:body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6" name="Title 9"/>
          <p:cNvSpPr>
            <a:spLocks noGrp="1"/>
          </p:cNvSpPr>
          <p:nvPr>
            <p:ph type="title"/>
          </p:nvPr>
        </p:nvSpPr>
        <p:spPr>
          <a:xfrm>
            <a:off x="152400" y="76200"/>
            <a:ext cx="2133600" cy="609600"/>
          </a:xfrm>
        </p:spPr>
        <p:txBody>
          <a:bodyPr>
            <a:normAutofit/>
          </a:bodyPr>
          <a:lstStyle>
            <a:lvl1pPr algn="r">
              <a:defRPr sz="1200"/>
            </a:lvl1pPr>
          </a:lstStyle>
          <a:p>
            <a:r>
              <a:rPr lang="en-US" dirty="0" smtClean="0"/>
              <a:t>Click to edit Master title style</a:t>
            </a:r>
            <a:endParaRPr lang="en-US" dirty="0"/>
          </a:p>
        </p:txBody>
      </p:sp>
      <p:sp>
        <p:nvSpPr>
          <p:cNvPr id="8" name="Text Placeholder 7"/>
          <p:cNvSpPr>
            <a:spLocks noGrp="1"/>
          </p:cNvSpPr>
          <p:nvPr>
            <p:ph type="body" sz="quarter" idx="10"/>
          </p:nvPr>
        </p:nvSpPr>
        <p:spPr>
          <a:xfrm>
            <a:off x="2438400" y="76200"/>
            <a:ext cx="4724400" cy="609600"/>
          </a:xfrm>
        </p:spPr>
        <p:txBody>
          <a:bodyPr anchor="b"/>
          <a:lstStyle>
            <a:lvl1pPr>
              <a:buNone/>
              <a:defRPr sz="1200" b="1">
                <a:latin typeface="Microsoft YaHei" pitchFamily="34" charset="-122"/>
                <a:ea typeface="Microsoft YaHei" pitchFamily="34" charset="-122"/>
              </a:defRPr>
            </a:lvl1pPr>
          </a:lstStyle>
          <a:p>
            <a:pPr lvl="0"/>
            <a:endParaRPr lang="en-US" dirty="0" smtClean="0"/>
          </a:p>
          <a:p>
            <a:pPr lvl="0"/>
            <a:r>
              <a:rPr lang="en-US" dirty="0"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152400" y="76200"/>
            <a:ext cx="2133600" cy="609600"/>
          </a:xfrm>
          <a:prstGeom prst="rect">
            <a:avLst/>
          </a:prstGeom>
        </p:spPr>
        <p:txBody>
          <a:bodyPr vert="horz" lIns="77578" tIns="38789" rIns="77578" bIns="38789" anchor="b" anchorCtr="0">
            <a:normAutofit/>
          </a:bodyPr>
          <a:lstStyle/>
          <a:p>
            <a:pPr lvl="0" eaLnBrk="1" latinLnBrk="0" hangingPunct="1"/>
            <a:r>
              <a:rPr lang="en-US" dirty="0" smtClean="0"/>
              <a:t>Click to edit Master title style</a:t>
            </a:r>
          </a:p>
        </p:txBody>
      </p:sp>
      <p:sp>
        <p:nvSpPr>
          <p:cNvPr id="13" name="Text Placeholder 12"/>
          <p:cNvSpPr>
            <a:spLocks noGrp="1"/>
          </p:cNvSpPr>
          <p:nvPr>
            <p:ph type="body" idx="1"/>
          </p:nvPr>
        </p:nvSpPr>
        <p:spPr>
          <a:xfrm>
            <a:off x="152400" y="838200"/>
            <a:ext cx="7010400" cy="4419600"/>
          </a:xfrm>
          <a:prstGeom prst="rect">
            <a:avLst/>
          </a:prstGeom>
        </p:spPr>
        <p:txBody>
          <a:bodyPr vert="horz" lIns="77578" tIns="38789" rIns="77578" bIns="38789">
            <a:normAutofit/>
          </a:bodyPr>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28" name="Straight Connector 27"/>
          <p:cNvSpPr>
            <a:spLocks noChangeShapeType="1"/>
          </p:cNvSpPr>
          <p:nvPr/>
        </p:nvSpPr>
        <p:spPr bwMode="auto">
          <a:xfrm>
            <a:off x="152400" y="5334000"/>
            <a:ext cx="7010400" cy="0"/>
          </a:xfrm>
          <a:prstGeom prst="line">
            <a:avLst/>
          </a:prstGeom>
          <a:ln>
            <a:headEnd type="none" w="med" len="med"/>
            <a:tailEnd type="none" w="med" len="med"/>
          </a:ln>
        </p:spPr>
        <p:style>
          <a:lnRef idx="2">
            <a:schemeClr val="accent3"/>
          </a:lnRef>
          <a:fillRef idx="0">
            <a:schemeClr val="accent3"/>
          </a:fillRef>
          <a:effectRef idx="1">
            <a:schemeClr val="accent3"/>
          </a:effectRef>
          <a:fontRef idx="minor">
            <a:schemeClr val="tx1"/>
          </a:fontRef>
        </p:style>
        <p:txBody>
          <a:bodyPr vert="horz" wrap="square" lIns="77578" tIns="38789" rIns="77578" bIns="38789" anchor="t" compatLnSpc="1"/>
          <a:lstStyle/>
          <a:p>
            <a:endParaRPr kumimoji="0" lang="en-US"/>
          </a:p>
        </p:txBody>
      </p:sp>
      <p:cxnSp>
        <p:nvCxnSpPr>
          <p:cNvPr id="10" name="Straight Connector 9"/>
          <p:cNvCxnSpPr/>
          <p:nvPr userDrawn="1"/>
        </p:nvCxnSpPr>
        <p:spPr>
          <a:xfrm>
            <a:off x="2362200" y="0"/>
            <a:ext cx="0" cy="685800"/>
          </a:xfrm>
          <a:prstGeom prst="line">
            <a:avLst/>
          </a:prstGeom>
          <a:ln w="15875" cap="sq" cmpd="thickThin">
            <a:gradFill flip="none" rotWithShape="1">
              <a:gsLst>
                <a:gs pos="0">
                  <a:srgbClr val="00B0F0"/>
                </a:gs>
                <a:gs pos="39999">
                  <a:srgbClr val="85C2FF"/>
                </a:gs>
                <a:gs pos="70000">
                  <a:srgbClr val="C4D6EB"/>
                </a:gs>
                <a:gs pos="100000">
                  <a:srgbClr val="FFEBFA"/>
                </a:gs>
              </a:gsLst>
              <a:lin ang="5400000" scaled="0"/>
              <a:tileRect/>
            </a:gradFill>
          </a:ln>
        </p:spPr>
        <p:style>
          <a:lnRef idx="3">
            <a:schemeClr val="accent6"/>
          </a:lnRef>
          <a:fillRef idx="0">
            <a:schemeClr val="accent6"/>
          </a:fillRef>
          <a:effectRef idx="2">
            <a:schemeClr val="accent6"/>
          </a:effectRef>
          <a:fontRef idx="minor">
            <a:schemeClr val="tx1"/>
          </a:fontRef>
        </p:style>
      </p:cxnSp>
      <p:sp>
        <p:nvSpPr>
          <p:cNvPr id="6" name="TextBox 5"/>
          <p:cNvSpPr txBox="1"/>
          <p:nvPr userDrawn="1"/>
        </p:nvSpPr>
        <p:spPr>
          <a:xfrm>
            <a:off x="6705600" y="5105400"/>
            <a:ext cx="457200" cy="184666"/>
          </a:xfrm>
          <a:prstGeom prst="rect">
            <a:avLst/>
          </a:prstGeom>
          <a:noFill/>
        </p:spPr>
        <p:txBody>
          <a:bodyPr wrap="square" rtlCol="0">
            <a:spAutoFit/>
          </a:bodyPr>
          <a:lstStyle/>
          <a:p>
            <a:r>
              <a:rPr lang="en-US" altLang="zh-CN" sz="600" dirty="0" err="1" smtClean="0"/>
              <a:t>H.Zhao</a:t>
            </a:r>
            <a:endParaRPr lang="en-US" sz="600" dirty="0"/>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8" r:id="rId3"/>
  </p:sldLayoutIdLst>
  <p:txStyles>
    <p:titleStyle>
      <a:lvl1pPr marL="0" marR="0" indent="0" algn="r" defTabSz="914400" rtl="0" eaLnBrk="1" fontAlgn="auto" latinLnBrk="0" hangingPunct="1">
        <a:lnSpc>
          <a:spcPct val="100000"/>
        </a:lnSpc>
        <a:spcBef>
          <a:spcPct val="0"/>
        </a:spcBef>
        <a:spcAft>
          <a:spcPts val="0"/>
        </a:spcAft>
        <a:buClrTx/>
        <a:buSzTx/>
        <a:buFontTx/>
        <a:buNone/>
        <a:tabLst/>
        <a:defRPr kumimoji="0" sz="1200" b="1" kern="1200" baseline="0">
          <a:solidFill>
            <a:schemeClr val="tx2"/>
          </a:solidFill>
          <a:latin typeface="+mj-lt"/>
          <a:ea typeface="+mj-ea"/>
          <a:cs typeface="+mj-cs"/>
        </a:defRPr>
      </a:lvl1pPr>
    </p:titleStyle>
    <p:bodyStyle>
      <a:lvl1pPr marL="232733" indent="-232733" algn="l" rtl="0" eaLnBrk="1" latinLnBrk="0" hangingPunct="1">
        <a:spcBef>
          <a:spcPts val="509"/>
        </a:spcBef>
        <a:buClr>
          <a:schemeClr val="accent1"/>
        </a:buClr>
        <a:buSzPct val="76000"/>
        <a:buFont typeface="Wingdings 3"/>
        <a:buChar char=""/>
        <a:defRPr kumimoji="0" sz="1600" kern="1200">
          <a:solidFill>
            <a:schemeClr val="tx1"/>
          </a:solidFill>
          <a:latin typeface="+mn-lt"/>
          <a:ea typeface="+mn-ea"/>
          <a:cs typeface="+mn-cs"/>
        </a:defRPr>
      </a:lvl1pPr>
      <a:lvl2pPr marL="465466" indent="-232733" algn="l" rtl="0" eaLnBrk="1" latinLnBrk="0" hangingPunct="1">
        <a:spcBef>
          <a:spcPts val="424"/>
        </a:spcBef>
        <a:buClr>
          <a:schemeClr val="accent2"/>
        </a:buClr>
        <a:buSzPct val="76000"/>
        <a:buFont typeface="Wingdings 3"/>
        <a:buChar char=""/>
        <a:defRPr kumimoji="0" sz="1400" kern="1200">
          <a:solidFill>
            <a:schemeClr val="tx2"/>
          </a:solidFill>
          <a:latin typeface="+mn-lt"/>
          <a:ea typeface="+mn-ea"/>
          <a:cs typeface="+mn-cs"/>
        </a:defRPr>
      </a:lvl2pPr>
      <a:lvl3pPr marL="698199" indent="-193944" algn="l" rtl="0" eaLnBrk="1" latinLnBrk="0" hangingPunct="1">
        <a:spcBef>
          <a:spcPts val="424"/>
        </a:spcBef>
        <a:buClr>
          <a:schemeClr val="bg1">
            <a:shade val="50000"/>
          </a:schemeClr>
        </a:buClr>
        <a:buSzPct val="76000"/>
        <a:buFont typeface="Wingdings 3"/>
        <a:buChar char=""/>
        <a:defRPr kumimoji="0" sz="1200" kern="1200">
          <a:solidFill>
            <a:schemeClr val="tx1"/>
          </a:solidFill>
          <a:latin typeface="+mn-lt"/>
          <a:ea typeface="+mn-ea"/>
          <a:cs typeface="+mn-cs"/>
        </a:defRPr>
      </a:lvl3pPr>
      <a:lvl4pPr marL="930932" indent="-193944" algn="l" rtl="0" eaLnBrk="1" latinLnBrk="0" hangingPunct="1">
        <a:spcBef>
          <a:spcPts val="339"/>
        </a:spcBef>
        <a:buClr>
          <a:schemeClr val="accent2">
            <a:shade val="75000"/>
          </a:schemeClr>
        </a:buClr>
        <a:buSzPct val="70000"/>
        <a:buFont typeface="Wingdings"/>
        <a:buChar char=""/>
        <a:defRPr kumimoji="0" sz="1000" kern="1200">
          <a:solidFill>
            <a:schemeClr val="tx1"/>
          </a:solidFill>
          <a:latin typeface="+mn-lt"/>
          <a:ea typeface="+mn-ea"/>
          <a:cs typeface="+mn-cs"/>
        </a:defRPr>
      </a:lvl4pPr>
      <a:lvl5pPr marL="1163665" indent="-193944" algn="l" rtl="0" eaLnBrk="1" latinLnBrk="0" hangingPunct="1">
        <a:spcBef>
          <a:spcPts val="255"/>
        </a:spcBef>
        <a:buClr>
          <a:schemeClr val="accent2"/>
        </a:buClr>
        <a:buSzPct val="70000"/>
        <a:buFont typeface="Wingdings"/>
        <a:buChar char=""/>
        <a:defRPr kumimoji="0" sz="800" kern="1200">
          <a:solidFill>
            <a:schemeClr val="tx1"/>
          </a:solidFill>
          <a:latin typeface="+mn-lt"/>
          <a:ea typeface="+mn-ea"/>
          <a:cs typeface="+mn-cs"/>
        </a:defRPr>
      </a:lvl5pPr>
      <a:lvl6pPr marL="1396399" indent="-155155" algn="l" rtl="0" eaLnBrk="1" latinLnBrk="0" hangingPunct="1">
        <a:spcBef>
          <a:spcPts val="255"/>
        </a:spcBef>
        <a:buClr>
          <a:srgbClr val="9FB8CD">
            <a:shade val="75000"/>
          </a:srgbClr>
        </a:buClr>
        <a:buSzPct val="75000"/>
        <a:buFont typeface="Wingdings 3"/>
        <a:buChar char=""/>
        <a:defRPr kumimoji="0" lang="en-US" sz="1400" kern="1200" smtClean="0">
          <a:solidFill>
            <a:schemeClr val="tx1"/>
          </a:solidFill>
          <a:latin typeface="+mn-lt"/>
          <a:ea typeface="+mn-ea"/>
          <a:cs typeface="+mn-cs"/>
        </a:defRPr>
      </a:lvl6pPr>
      <a:lvl7pPr marL="1551554" indent="-155155" algn="l" rtl="0" eaLnBrk="1" latinLnBrk="0" hangingPunct="1">
        <a:spcBef>
          <a:spcPts val="255"/>
        </a:spcBef>
        <a:buClr>
          <a:srgbClr val="727CA3">
            <a:shade val="75000"/>
          </a:srgbClr>
        </a:buClr>
        <a:buSzPct val="75000"/>
        <a:buFont typeface="Wingdings 3"/>
        <a:buChar char=""/>
        <a:defRPr kumimoji="0" lang="en-US" sz="1200" kern="1200" smtClean="0">
          <a:solidFill>
            <a:schemeClr val="tx1"/>
          </a:solidFill>
          <a:latin typeface="+mn-lt"/>
          <a:ea typeface="+mn-ea"/>
          <a:cs typeface="+mn-cs"/>
        </a:defRPr>
      </a:lvl7pPr>
      <a:lvl8pPr marL="1706709" indent="-155155" algn="l" rtl="0" eaLnBrk="1" latinLnBrk="0" hangingPunct="1">
        <a:spcBef>
          <a:spcPts val="255"/>
        </a:spcBef>
        <a:buClr>
          <a:prstClr val="white">
            <a:shade val="50000"/>
          </a:prstClr>
        </a:buClr>
        <a:buSzPct val="75000"/>
        <a:buFont typeface="Wingdings 3"/>
        <a:buChar char=""/>
        <a:defRPr kumimoji="0" lang="en-US" sz="1200" kern="1200" smtClean="0">
          <a:solidFill>
            <a:schemeClr val="tx1"/>
          </a:solidFill>
          <a:latin typeface="+mn-lt"/>
          <a:ea typeface="+mn-ea"/>
          <a:cs typeface="+mn-cs"/>
        </a:defRPr>
      </a:lvl8pPr>
      <a:lvl9pPr marL="1861865" indent="-155155" algn="l" rtl="0" eaLnBrk="1" latinLnBrk="0" hangingPunct="1">
        <a:spcBef>
          <a:spcPts val="255"/>
        </a:spcBef>
        <a:buClr>
          <a:srgbClr val="9FB8CD"/>
        </a:buClr>
        <a:buSzPct val="75000"/>
        <a:buFont typeface="Wingdings 3"/>
        <a:buChar char=""/>
        <a:defRPr kumimoji="0" lang="en-US" sz="10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87888" algn="l" rtl="0" eaLnBrk="1" latinLnBrk="0" hangingPunct="1">
        <a:defRPr kumimoji="0" kern="1200">
          <a:solidFill>
            <a:schemeClr val="tx1"/>
          </a:solidFill>
          <a:latin typeface="+mn-lt"/>
          <a:ea typeface="+mn-ea"/>
          <a:cs typeface="+mn-cs"/>
        </a:defRPr>
      </a:lvl2pPr>
      <a:lvl3pPr marL="775777" algn="l" rtl="0" eaLnBrk="1" latinLnBrk="0" hangingPunct="1">
        <a:defRPr kumimoji="0" kern="1200">
          <a:solidFill>
            <a:schemeClr val="tx1"/>
          </a:solidFill>
          <a:latin typeface="+mn-lt"/>
          <a:ea typeface="+mn-ea"/>
          <a:cs typeface="+mn-cs"/>
        </a:defRPr>
      </a:lvl3pPr>
      <a:lvl4pPr marL="1163665" algn="l" rtl="0" eaLnBrk="1" latinLnBrk="0" hangingPunct="1">
        <a:defRPr kumimoji="0" kern="1200">
          <a:solidFill>
            <a:schemeClr val="tx1"/>
          </a:solidFill>
          <a:latin typeface="+mn-lt"/>
          <a:ea typeface="+mn-ea"/>
          <a:cs typeface="+mn-cs"/>
        </a:defRPr>
      </a:lvl4pPr>
      <a:lvl5pPr marL="1551554" algn="l" rtl="0" eaLnBrk="1" latinLnBrk="0" hangingPunct="1">
        <a:defRPr kumimoji="0" kern="1200">
          <a:solidFill>
            <a:schemeClr val="tx1"/>
          </a:solidFill>
          <a:latin typeface="+mn-lt"/>
          <a:ea typeface="+mn-ea"/>
          <a:cs typeface="+mn-cs"/>
        </a:defRPr>
      </a:lvl5pPr>
      <a:lvl6pPr marL="1939442" algn="l" rtl="0" eaLnBrk="1" latinLnBrk="0" hangingPunct="1">
        <a:defRPr kumimoji="0" kern="1200">
          <a:solidFill>
            <a:schemeClr val="tx1"/>
          </a:solidFill>
          <a:latin typeface="+mn-lt"/>
          <a:ea typeface="+mn-ea"/>
          <a:cs typeface="+mn-cs"/>
        </a:defRPr>
      </a:lvl6pPr>
      <a:lvl7pPr marL="2327331" algn="l" rtl="0" eaLnBrk="1" latinLnBrk="0" hangingPunct="1">
        <a:defRPr kumimoji="0" kern="1200">
          <a:solidFill>
            <a:schemeClr val="tx1"/>
          </a:solidFill>
          <a:latin typeface="+mn-lt"/>
          <a:ea typeface="+mn-ea"/>
          <a:cs typeface="+mn-cs"/>
        </a:defRPr>
      </a:lvl7pPr>
      <a:lvl8pPr marL="2715219" algn="l" rtl="0" eaLnBrk="1" latinLnBrk="0" hangingPunct="1">
        <a:defRPr kumimoji="0" kern="1200">
          <a:solidFill>
            <a:schemeClr val="tx1"/>
          </a:solidFill>
          <a:latin typeface="+mn-lt"/>
          <a:ea typeface="+mn-ea"/>
          <a:cs typeface="+mn-cs"/>
        </a:defRPr>
      </a:lvl8pPr>
      <a:lvl9pPr marL="3103108"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zh.wikipedia.org/wiki/%E5%88%86%E7%B1%BB%E7%BD%91%E7%BB%9C" TargetMode="Externa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baike.baidu.com/subview/4309265/4309265.htm" TargetMode="External"/><Relationship Id="rId2" Type="http://schemas.openxmlformats.org/officeDocument/2006/relationships/hyperlink" Target="http://baike.baidu.com/view/2150902.htm" TargetMode="External"/><Relationship Id="rId1" Type="http://schemas.openxmlformats.org/officeDocument/2006/relationships/slideLayout" Target="../slideLayouts/slideLayout2.xml"/><Relationship Id="rId5" Type="http://schemas.openxmlformats.org/officeDocument/2006/relationships/hyperlink" Target="http://baike.baidu.com/subview/5317561/5348699.htm" TargetMode="External"/><Relationship Id="rId4" Type="http://schemas.openxmlformats.org/officeDocument/2006/relationships/hyperlink" Target="http://baike.baidu.com/view/21848.htm"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docs.aws.amazon.com/zh_cn/AmazonVPC/latest/UserGuide/vpc-ip-addressing.html"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www.tuicool.com/articles/qeABrq2"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www.artech.com/employees%20HTTP/1.1" TargetMode="External"/><Relationship Id="rId2" Type="http://schemas.openxmlformats.org/officeDocument/2006/relationships/hyperlink" Target="http://www.artech.com/employees/300357%20HTTP/1.1" TargetMode="External"/><Relationship Id="rId1" Type="http://schemas.openxmlformats.org/officeDocument/2006/relationships/slideLayout" Target="../slideLayouts/slideLayout2.xml"/><Relationship Id="rId5" Type="http://schemas.openxmlformats.org/officeDocument/2006/relationships/hyperlink" Target="http://www.cnblogs.com/artech/p/3506553.html" TargetMode="External"/><Relationship Id="rId4" Type="http://schemas.openxmlformats.org/officeDocument/2006/relationships/hyperlink" Target="file:///E:\"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baike.baidu.com/view/2167316.htm" TargetMode="External"/><Relationship Id="rId2" Type="http://schemas.openxmlformats.org/officeDocument/2006/relationships/hyperlink" Target="http://baike.baidu.com/view/743.htm" TargetMode="Externa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hyperlink" Target="http://baike.baidu.com/view/1316082.htm"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blog.jobbole.com/88766/" TargetMode="Externa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2" Type="http://schemas.openxmlformats.org/officeDocument/2006/relationships/hyperlink" Target="https://www.zhihu.com/question/21787311"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www.aosabook.org/en/nginx.html"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zybuluo.com/phper/note/89391" TargetMode="External"/><Relationship Id="rId2" Type="http://schemas.openxmlformats.org/officeDocument/2006/relationships/hyperlink" Target="http://seanlook.com/2015/05/17/nginx-install-and-config/" TargetMode="Externa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3" Type="http://schemas.openxmlformats.org/officeDocument/2006/relationships/hyperlink" Target="https://www.zybuluo.com/phper/note/89391" TargetMode="External"/><Relationship Id="rId2" Type="http://schemas.openxmlformats.org/officeDocument/2006/relationships/hyperlink" Target="http://seanlook.com/2015/05/17/nginx-install-and-config/" TargetMode="Externa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hyperlink" Target="http://www.open-open.com/lib/view/open1454411494230.html" TargetMode="External"/><Relationship Id="rId2" Type="http://schemas.openxmlformats.org/officeDocument/2006/relationships/hyperlink" Target="http://www.open-open.com/lib/view/open1419826381531.html" TargetMode="Externa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hyperlink" Target="http://www.open-open.com/lib/view/open1454411494230.html" TargetMode="External"/><Relationship Id="rId2" Type="http://schemas.openxmlformats.org/officeDocument/2006/relationships/hyperlink" Target="http://www.open-open.com/lib/view/open1419826381531.html" TargetMode="Externa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blog.csdn.net/tantexian/article/details/50056199"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freebsd.org/doc/zh_CN.UTF-8/books/handbook/network-routing.ht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2800" dirty="0" smtClean="0">
                <a:solidFill>
                  <a:schemeClr val="tx2">
                    <a:lumMod val="60000"/>
                    <a:lumOff val="40000"/>
                  </a:schemeClr>
                </a:solidFill>
              </a:rPr>
              <a:t>Introduction </a:t>
            </a:r>
            <a:r>
              <a:rPr lang="en-US" altLang="zh-CN" sz="2800" dirty="0" smtClean="0">
                <a:solidFill>
                  <a:schemeClr val="tx2">
                    <a:lumMod val="60000"/>
                    <a:lumOff val="40000"/>
                  </a:schemeClr>
                </a:solidFill>
              </a:rPr>
              <a:t>hw CCE </a:t>
            </a:r>
            <a:r>
              <a:rPr lang="en-US" altLang="zh-CN" dirty="0" smtClean="0"/>
              <a:t>for </a:t>
            </a:r>
            <a:r>
              <a:rPr lang="en-US" altLang="zh-CN" dirty="0" err="1" smtClean="0"/>
              <a:t>Autoshift</a:t>
            </a:r>
            <a:endParaRPr lang="en-US" dirty="0"/>
          </a:p>
        </p:txBody>
      </p:sp>
      <p:sp>
        <p:nvSpPr>
          <p:cNvPr id="3" name="Subtitle 2"/>
          <p:cNvSpPr>
            <a:spLocks noGrp="1"/>
          </p:cNvSpPr>
          <p:nvPr>
            <p:ph type="subTitle" idx="1"/>
          </p:nvPr>
        </p:nvSpPr>
        <p:spPr/>
        <p:txBody>
          <a:bodyPr/>
          <a:lstStyle/>
          <a:p>
            <a:r>
              <a:rPr lang="en-US" dirty="0" err="1" smtClean="0"/>
              <a:t>Huichao</a:t>
            </a:r>
            <a:r>
              <a:rPr lang="en-US" dirty="0" smtClean="0"/>
              <a:t> Zhao</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dirty="0" err="1" smtClean="0"/>
              <a:t>Docker</a:t>
            </a:r>
            <a:r>
              <a:rPr lang="en-US" dirty="0" smtClean="0"/>
              <a:t> networking tutorial 102</a:t>
            </a:r>
          </a:p>
          <a:p>
            <a:r>
              <a:rPr lang="en-US" dirty="0" smtClean="0"/>
              <a:t/>
            </a:r>
            <a:br>
              <a:rPr lang="en-US" dirty="0" smtClean="0"/>
            </a:b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4099" name="Picture 3"/>
          <p:cNvPicPr>
            <a:picLocks noChangeAspect="1" noChangeArrowheads="1"/>
          </p:cNvPicPr>
          <p:nvPr/>
        </p:nvPicPr>
        <p:blipFill>
          <a:blip r:embed="rId2" cstate="print"/>
          <a:srcRect/>
          <a:stretch>
            <a:fillRect/>
          </a:stretch>
        </p:blipFill>
        <p:spPr bwMode="auto">
          <a:xfrm>
            <a:off x="0" y="-27439"/>
            <a:ext cx="7315200" cy="5074891"/>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2050" name="Picture 2"/>
          <p:cNvPicPr>
            <a:picLocks noChangeAspect="1" noChangeArrowheads="1"/>
          </p:cNvPicPr>
          <p:nvPr/>
        </p:nvPicPr>
        <p:blipFill>
          <a:blip r:embed="rId2" cstate="print"/>
          <a:srcRect/>
          <a:stretch>
            <a:fillRect/>
          </a:stretch>
        </p:blipFill>
        <p:spPr bwMode="auto">
          <a:xfrm>
            <a:off x="228600" y="1231509"/>
            <a:ext cx="6934200" cy="2990522"/>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3074" name="Picture 2"/>
          <p:cNvPicPr>
            <a:picLocks noChangeAspect="1" noChangeArrowheads="1"/>
          </p:cNvPicPr>
          <p:nvPr/>
        </p:nvPicPr>
        <p:blipFill>
          <a:blip r:embed="rId2" cstate="print"/>
          <a:srcRect/>
          <a:stretch>
            <a:fillRect/>
          </a:stretch>
        </p:blipFill>
        <p:spPr bwMode="auto">
          <a:xfrm>
            <a:off x="685800" y="1905000"/>
            <a:ext cx="6071416" cy="1280367"/>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altLang="zh-CN" dirty="0" smtClean="0"/>
              <a:t>CIDR</a:t>
            </a:r>
            <a:r>
              <a:rPr lang="zh-CN" altLang="en-US" dirty="0" smtClean="0"/>
              <a:t>主要是一个按位的、基于前缀的，用于解释</a:t>
            </a:r>
            <a:r>
              <a:rPr lang="en-US" altLang="zh-CN" dirty="0" smtClean="0"/>
              <a:t>IP</a:t>
            </a:r>
            <a:r>
              <a:rPr lang="zh-CN" altLang="en-US" dirty="0" smtClean="0"/>
              <a:t>地址的标准。</a:t>
            </a:r>
            <a:endParaRPr lang="en-US" altLang="zh-CN" dirty="0" smtClean="0"/>
          </a:p>
          <a:p>
            <a:r>
              <a:rPr lang="en-US" altLang="zh-CN" dirty="0" smtClean="0"/>
              <a:t>IP</a:t>
            </a:r>
            <a:r>
              <a:rPr lang="zh-CN" altLang="en-US" dirty="0" smtClean="0"/>
              <a:t>地址包含两部分：标识网络的</a:t>
            </a:r>
            <a:r>
              <a:rPr lang="zh-CN" altLang="en-US" b="1" dirty="0" smtClean="0"/>
              <a:t>前缀</a:t>
            </a:r>
            <a:r>
              <a:rPr lang="zh-CN" altLang="en-US" dirty="0" smtClean="0"/>
              <a:t>和紧接着的在这个网络内的</a:t>
            </a:r>
            <a:r>
              <a:rPr lang="zh-CN" altLang="en-US" b="1" dirty="0" smtClean="0"/>
              <a:t>主机地址</a:t>
            </a:r>
            <a:r>
              <a:rPr lang="zh-CN" altLang="en-US" dirty="0" smtClean="0"/>
              <a:t>。在之前的</a:t>
            </a:r>
            <a:r>
              <a:rPr lang="zh-CN" altLang="en-US" dirty="0" smtClean="0">
                <a:hlinkClick r:id="rId2" tooltip="分类网络"/>
              </a:rPr>
              <a:t>分类网络</a:t>
            </a:r>
            <a:r>
              <a:rPr lang="zh-CN" altLang="en-US" dirty="0" smtClean="0"/>
              <a:t>中，</a:t>
            </a:r>
            <a:r>
              <a:rPr lang="en-US" altLang="zh-CN" dirty="0" smtClean="0"/>
              <a:t>IP</a:t>
            </a:r>
            <a:r>
              <a:rPr lang="zh-CN" altLang="en-US" dirty="0" smtClean="0"/>
              <a:t>地址的分配把</a:t>
            </a:r>
            <a:r>
              <a:rPr lang="en-US" altLang="zh-CN" dirty="0" smtClean="0"/>
              <a:t>IP</a:t>
            </a:r>
            <a:r>
              <a:rPr lang="zh-CN" altLang="en-US" dirty="0" smtClean="0"/>
              <a:t>地址的</a:t>
            </a:r>
            <a:r>
              <a:rPr lang="en-US" altLang="zh-CN" dirty="0" smtClean="0"/>
              <a:t>32</a:t>
            </a:r>
            <a:r>
              <a:rPr lang="zh-CN" altLang="en-US" dirty="0" smtClean="0"/>
              <a:t>位按每</a:t>
            </a:r>
            <a:r>
              <a:rPr lang="en-US" altLang="zh-CN" dirty="0" smtClean="0"/>
              <a:t>8</a:t>
            </a:r>
            <a:r>
              <a:rPr lang="zh-CN" altLang="en-US" dirty="0" smtClean="0"/>
              <a:t>位为一段分开。</a:t>
            </a:r>
            <a:r>
              <a:rPr lang="zh-CN" altLang="en-US" b="1" dirty="0" smtClean="0">
                <a:solidFill>
                  <a:srgbClr val="FF0000"/>
                </a:solidFill>
              </a:rPr>
              <a:t>这使得前缀必须为</a:t>
            </a:r>
            <a:r>
              <a:rPr lang="en-US" altLang="zh-CN" b="1" dirty="0" smtClean="0">
                <a:solidFill>
                  <a:srgbClr val="FF0000"/>
                </a:solidFill>
              </a:rPr>
              <a:t>8</a:t>
            </a:r>
            <a:r>
              <a:rPr lang="zh-CN" altLang="en-US" b="1" dirty="0" smtClean="0">
                <a:solidFill>
                  <a:srgbClr val="FF0000"/>
                </a:solidFill>
              </a:rPr>
              <a:t>，</a:t>
            </a:r>
            <a:r>
              <a:rPr lang="en-US" altLang="zh-CN" b="1" dirty="0" smtClean="0">
                <a:solidFill>
                  <a:srgbClr val="FF0000"/>
                </a:solidFill>
              </a:rPr>
              <a:t>16</a:t>
            </a:r>
            <a:r>
              <a:rPr lang="zh-CN" altLang="en-US" b="1" dirty="0" smtClean="0">
                <a:solidFill>
                  <a:srgbClr val="FF0000"/>
                </a:solidFill>
              </a:rPr>
              <a:t>或者</a:t>
            </a:r>
            <a:r>
              <a:rPr lang="en-US" altLang="zh-CN" b="1" dirty="0" smtClean="0">
                <a:solidFill>
                  <a:srgbClr val="FF0000"/>
                </a:solidFill>
              </a:rPr>
              <a:t>24</a:t>
            </a:r>
            <a:r>
              <a:rPr lang="zh-CN" altLang="en-US" b="1" dirty="0" smtClean="0">
                <a:solidFill>
                  <a:srgbClr val="FF0000"/>
                </a:solidFill>
              </a:rPr>
              <a:t>位</a:t>
            </a:r>
            <a:r>
              <a:rPr lang="zh-CN" altLang="en-US" dirty="0" smtClean="0"/>
              <a:t>。</a:t>
            </a:r>
            <a:endParaRPr lang="en-US" altLang="zh-CN" dirty="0" smtClean="0"/>
          </a:p>
          <a:p>
            <a:pPr lvl="1"/>
            <a:r>
              <a:rPr lang="zh-CN" altLang="en-US" dirty="0" smtClean="0"/>
              <a:t>因此，可分配的最小的地址块有</a:t>
            </a:r>
            <a:r>
              <a:rPr lang="en-US" altLang="zh-CN" dirty="0" smtClean="0"/>
              <a:t>256</a:t>
            </a:r>
            <a:r>
              <a:rPr lang="zh-CN" altLang="en-US" dirty="0" smtClean="0"/>
              <a:t>（</a:t>
            </a:r>
            <a:r>
              <a:rPr lang="en-US" altLang="zh-CN" dirty="0" smtClean="0"/>
              <a:t>24</a:t>
            </a:r>
            <a:r>
              <a:rPr lang="zh-CN" altLang="en-US" dirty="0" smtClean="0"/>
              <a:t>位前缀，</a:t>
            </a:r>
            <a:r>
              <a:rPr lang="en-US" altLang="zh-CN" dirty="0" smtClean="0"/>
              <a:t>8</a:t>
            </a:r>
            <a:r>
              <a:rPr lang="zh-CN" altLang="en-US" dirty="0" smtClean="0"/>
              <a:t>位主机地址，</a:t>
            </a:r>
            <a:r>
              <a:rPr lang="en-US" altLang="zh-CN" dirty="0" smtClean="0"/>
              <a:t>2</a:t>
            </a:r>
            <a:r>
              <a:rPr lang="en-US" altLang="zh-CN" baseline="30000" dirty="0" smtClean="0"/>
              <a:t>8</a:t>
            </a:r>
            <a:r>
              <a:rPr lang="en-US" altLang="zh-CN" dirty="0" smtClean="0"/>
              <a:t>=256</a:t>
            </a:r>
            <a:r>
              <a:rPr lang="zh-CN" altLang="en-US" dirty="0" smtClean="0"/>
              <a:t>）个地址，而这对大多数企业来说太少了。</a:t>
            </a:r>
            <a:endParaRPr lang="en-US" altLang="zh-CN" dirty="0" smtClean="0"/>
          </a:p>
          <a:p>
            <a:pPr lvl="1"/>
            <a:r>
              <a:rPr lang="zh-CN" altLang="en-US" dirty="0" smtClean="0"/>
              <a:t>大一点的地址块包含</a:t>
            </a:r>
            <a:r>
              <a:rPr lang="en-US" altLang="zh-CN" dirty="0" smtClean="0"/>
              <a:t>65536</a:t>
            </a:r>
            <a:r>
              <a:rPr lang="zh-CN" altLang="en-US" dirty="0" smtClean="0"/>
              <a:t>（</a:t>
            </a:r>
            <a:r>
              <a:rPr lang="en-US" altLang="zh-CN" dirty="0" smtClean="0"/>
              <a:t>16</a:t>
            </a:r>
            <a:r>
              <a:rPr lang="zh-CN" altLang="en-US" dirty="0" smtClean="0"/>
              <a:t>位前缀，</a:t>
            </a:r>
            <a:r>
              <a:rPr lang="en-US" altLang="zh-CN" dirty="0" smtClean="0"/>
              <a:t>16</a:t>
            </a:r>
            <a:r>
              <a:rPr lang="zh-CN" altLang="en-US" dirty="0" smtClean="0"/>
              <a:t>位主机，</a:t>
            </a:r>
            <a:r>
              <a:rPr lang="en-US" altLang="zh-CN" dirty="0" smtClean="0"/>
              <a:t>2</a:t>
            </a:r>
            <a:r>
              <a:rPr lang="en-US" altLang="zh-CN" baseline="30000" dirty="0" smtClean="0"/>
              <a:t>16</a:t>
            </a:r>
            <a:r>
              <a:rPr lang="en-US" altLang="zh-CN" dirty="0" smtClean="0"/>
              <a:t>=65536</a:t>
            </a:r>
            <a:r>
              <a:rPr lang="zh-CN" altLang="en-US" dirty="0" smtClean="0"/>
              <a:t>）个地址</a:t>
            </a:r>
            <a:endParaRPr lang="en-US" dirty="0"/>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en-US" altLang="zh-CN" dirty="0" smtClean="0"/>
              <a:t>CIDR</a:t>
            </a:r>
            <a:endParaRPr lang="en-US" dirty="0"/>
          </a:p>
        </p:txBody>
      </p:sp>
      <p:pic>
        <p:nvPicPr>
          <p:cNvPr id="1028" name="Picture 4"/>
          <p:cNvPicPr>
            <a:picLocks noChangeAspect="1" noChangeArrowheads="1"/>
          </p:cNvPicPr>
          <p:nvPr/>
        </p:nvPicPr>
        <p:blipFill>
          <a:blip r:embed="rId3" cstate="print"/>
          <a:srcRect/>
          <a:stretch>
            <a:fillRect/>
          </a:stretch>
        </p:blipFill>
        <p:spPr bwMode="auto">
          <a:xfrm>
            <a:off x="381000" y="3429000"/>
            <a:ext cx="3771900" cy="1913283"/>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3038475" y="1752600"/>
            <a:ext cx="4276725" cy="2153161"/>
          </a:xfrm>
          <a:prstGeom prst="rect">
            <a:avLst/>
          </a:prstGeom>
          <a:noFill/>
          <a:ln w="9525">
            <a:noFill/>
            <a:miter lim="800000"/>
            <a:headEnd/>
            <a:tailEnd/>
          </a:ln>
        </p:spPr>
      </p:pic>
      <p:pic>
        <p:nvPicPr>
          <p:cNvPr id="1029" name="Picture 5"/>
          <p:cNvPicPr>
            <a:picLocks noChangeAspect="1" noChangeArrowheads="1"/>
          </p:cNvPicPr>
          <p:nvPr/>
        </p:nvPicPr>
        <p:blipFill>
          <a:blip r:embed="rId5" cstate="print"/>
          <a:srcRect/>
          <a:stretch>
            <a:fillRect/>
          </a:stretch>
        </p:blipFill>
        <p:spPr bwMode="auto">
          <a:xfrm>
            <a:off x="0" y="1981200"/>
            <a:ext cx="3200400" cy="473854"/>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normAutofit fontScale="92500" lnSpcReduction="10000"/>
          </a:bodyPr>
          <a:lstStyle/>
          <a:p>
            <a:r>
              <a:rPr lang="en-US" altLang="zh-CN" i="1" dirty="0" smtClean="0"/>
              <a:t>Virtual Private Cloud</a:t>
            </a:r>
            <a:r>
              <a:rPr lang="zh-CN" altLang="en-US" dirty="0" smtClean="0"/>
              <a:t> </a:t>
            </a:r>
            <a:r>
              <a:rPr lang="en-US" altLang="zh-CN" dirty="0" smtClean="0"/>
              <a:t>(VPC) </a:t>
            </a:r>
            <a:r>
              <a:rPr lang="zh-CN" altLang="en-US" dirty="0" smtClean="0"/>
              <a:t>是仅适用于您的 </a:t>
            </a:r>
            <a:r>
              <a:rPr lang="en-US" altLang="zh-CN" dirty="0" smtClean="0"/>
              <a:t>AWS </a:t>
            </a:r>
            <a:r>
              <a:rPr lang="zh-CN" altLang="en-US" dirty="0" smtClean="0"/>
              <a:t>账户的虚拟网络。 它在逻辑上与 </a:t>
            </a:r>
            <a:r>
              <a:rPr lang="en-US" altLang="zh-CN" dirty="0" smtClean="0"/>
              <a:t>AWS </a:t>
            </a:r>
            <a:r>
              <a:rPr lang="zh-CN" altLang="en-US" dirty="0" smtClean="0"/>
              <a:t>云中的其他虚拟网络隔绝。可在 </a:t>
            </a:r>
            <a:r>
              <a:rPr lang="en-US" altLang="zh-CN" dirty="0" smtClean="0"/>
              <a:t>VPC </a:t>
            </a:r>
            <a:r>
              <a:rPr lang="zh-CN" altLang="en-US" dirty="0" smtClean="0"/>
              <a:t>中启动 </a:t>
            </a:r>
            <a:r>
              <a:rPr lang="en-US" altLang="zh-CN" dirty="0" smtClean="0"/>
              <a:t>AWS </a:t>
            </a:r>
            <a:r>
              <a:rPr lang="zh-CN" altLang="en-US" dirty="0" smtClean="0"/>
              <a:t>资源，如 </a:t>
            </a:r>
            <a:r>
              <a:rPr lang="en-US" altLang="zh-CN" dirty="0" smtClean="0"/>
              <a:t>Amazon EC2 </a:t>
            </a:r>
            <a:r>
              <a:rPr lang="zh-CN" altLang="en-US" dirty="0" smtClean="0"/>
              <a:t>实例。您可以配置您的 </a:t>
            </a:r>
            <a:r>
              <a:rPr lang="en-US" altLang="zh-CN" dirty="0" smtClean="0"/>
              <a:t>VPC</a:t>
            </a:r>
            <a:r>
              <a:rPr lang="zh-CN" altLang="en-US" dirty="0" smtClean="0"/>
              <a:t>、选择 </a:t>
            </a:r>
            <a:r>
              <a:rPr lang="en-US" altLang="zh-CN" dirty="0" smtClean="0"/>
              <a:t>IP </a:t>
            </a:r>
            <a:r>
              <a:rPr lang="zh-CN" altLang="en-US" dirty="0" smtClean="0"/>
              <a:t>地址范围、创建子网以及配置路由表、网络网关和安全设置。</a:t>
            </a:r>
            <a:endParaRPr lang="en-US" dirty="0" smtClean="0"/>
          </a:p>
          <a:p>
            <a:pPr lvl="1"/>
            <a:r>
              <a:rPr lang="en-US" altLang="zh-CN" dirty="0" smtClean="0"/>
              <a:t>AWS VPC</a:t>
            </a:r>
            <a:r>
              <a:rPr lang="zh-CN" altLang="en-US" dirty="0" smtClean="0"/>
              <a:t>中发布的实例不可以被公网直接访问，因此用户可以获得更高的安全保障。</a:t>
            </a:r>
          </a:p>
          <a:p>
            <a:pPr lvl="1"/>
            <a:r>
              <a:rPr lang="zh-CN" altLang="en-US" dirty="0" smtClean="0"/>
              <a:t> </a:t>
            </a:r>
            <a:r>
              <a:rPr lang="en-US" altLang="zh-CN" dirty="0" smtClean="0"/>
              <a:t>VPC</a:t>
            </a:r>
            <a:r>
              <a:rPr lang="zh-CN" altLang="en-US" dirty="0" smtClean="0"/>
              <a:t>简化了安全，允许</a:t>
            </a:r>
            <a:r>
              <a:rPr lang="en-US" altLang="zh-CN" dirty="0" smtClean="0"/>
              <a:t>ACLs</a:t>
            </a:r>
            <a:r>
              <a:rPr lang="zh-CN" altLang="en-US" dirty="0" smtClean="0"/>
              <a:t>、路由规则和安全组的无缝集成</a:t>
            </a:r>
          </a:p>
          <a:p>
            <a:pPr lvl="1"/>
            <a:r>
              <a:rPr lang="zh-CN" altLang="en-US" dirty="0" smtClean="0"/>
              <a:t>用户可以添加多重网络接口。</a:t>
            </a:r>
          </a:p>
          <a:p>
            <a:pPr lvl="1"/>
            <a:r>
              <a:rPr lang="zh-CN" altLang="en-US" dirty="0" smtClean="0"/>
              <a:t>用户可以直接将本地网络连接到</a:t>
            </a:r>
            <a:r>
              <a:rPr lang="en-US" altLang="zh-CN" dirty="0" smtClean="0"/>
              <a:t>AWS VPC</a:t>
            </a:r>
            <a:r>
              <a:rPr lang="zh-CN" altLang="en-US" dirty="0" smtClean="0"/>
              <a:t>。</a:t>
            </a:r>
            <a:endParaRPr lang="en-US" altLang="zh-CN" dirty="0" smtClean="0"/>
          </a:p>
          <a:p>
            <a:pPr lvl="1"/>
            <a:r>
              <a:rPr lang="zh-CN" altLang="en-US" dirty="0" smtClean="0"/>
              <a:t>每个子网 </a:t>
            </a:r>
            <a:r>
              <a:rPr lang="en-US" altLang="zh-CN" dirty="0" smtClean="0"/>
              <a:t>CIDR </a:t>
            </a:r>
            <a:r>
              <a:rPr lang="zh-CN" altLang="en-US" dirty="0" smtClean="0"/>
              <a:t>块中的前四个 </a:t>
            </a:r>
            <a:r>
              <a:rPr lang="en-US" altLang="zh-CN" dirty="0" smtClean="0"/>
              <a:t>IP </a:t>
            </a:r>
            <a:r>
              <a:rPr lang="zh-CN" altLang="en-US" dirty="0" smtClean="0"/>
              <a:t>地址和最后一个 </a:t>
            </a:r>
            <a:r>
              <a:rPr lang="en-US" altLang="zh-CN" dirty="0" smtClean="0"/>
              <a:t>IP </a:t>
            </a:r>
            <a:r>
              <a:rPr lang="zh-CN" altLang="en-US" dirty="0" smtClean="0"/>
              <a:t>地址无法供您使用，而且无法分配到一个实例。例如，在具有 </a:t>
            </a:r>
            <a:r>
              <a:rPr lang="en-US" altLang="zh-CN" dirty="0" smtClean="0"/>
              <a:t>CIDR </a:t>
            </a:r>
            <a:r>
              <a:rPr lang="zh-CN" altLang="en-US" dirty="0" smtClean="0"/>
              <a:t>块</a:t>
            </a:r>
            <a:r>
              <a:rPr lang="en-US" altLang="zh-CN" dirty="0" smtClean="0"/>
              <a:t>10.0.0.0/24 </a:t>
            </a:r>
            <a:r>
              <a:rPr lang="zh-CN" altLang="en-US" dirty="0" smtClean="0"/>
              <a:t>的子网中，以下五个 </a:t>
            </a:r>
            <a:r>
              <a:rPr lang="en-US" altLang="zh-CN" dirty="0" smtClean="0"/>
              <a:t>IP </a:t>
            </a:r>
            <a:r>
              <a:rPr lang="zh-CN" altLang="en-US" dirty="0" smtClean="0"/>
              <a:t>地址是保留的：</a:t>
            </a:r>
          </a:p>
          <a:p>
            <a:pPr lvl="2"/>
            <a:r>
              <a:rPr lang="en-US" altLang="zh-CN" dirty="0" smtClean="0"/>
              <a:t>10.0.0.0</a:t>
            </a:r>
            <a:r>
              <a:rPr lang="zh-CN" altLang="en-US" dirty="0" smtClean="0"/>
              <a:t>：网络地址。</a:t>
            </a:r>
          </a:p>
          <a:p>
            <a:pPr lvl="2"/>
            <a:r>
              <a:rPr lang="en-US" altLang="zh-CN" dirty="0" smtClean="0"/>
              <a:t>10.0.0.1</a:t>
            </a:r>
            <a:r>
              <a:rPr lang="zh-CN" altLang="en-US" dirty="0" smtClean="0"/>
              <a:t>：由 </a:t>
            </a:r>
            <a:r>
              <a:rPr lang="en-US" altLang="zh-CN" dirty="0" smtClean="0"/>
              <a:t>AWS </a:t>
            </a:r>
            <a:r>
              <a:rPr lang="zh-CN" altLang="en-US" dirty="0" smtClean="0"/>
              <a:t>保留，用于 </a:t>
            </a:r>
            <a:r>
              <a:rPr lang="en-US" altLang="zh-CN" dirty="0" smtClean="0"/>
              <a:t>VPC </a:t>
            </a:r>
            <a:r>
              <a:rPr lang="zh-CN" altLang="en-US" dirty="0" smtClean="0"/>
              <a:t>路由器。</a:t>
            </a:r>
          </a:p>
          <a:p>
            <a:pPr lvl="2"/>
            <a:r>
              <a:rPr lang="en-US" altLang="zh-CN" dirty="0" smtClean="0"/>
              <a:t>10.0.0.2</a:t>
            </a:r>
            <a:r>
              <a:rPr lang="zh-CN" altLang="en-US" dirty="0" smtClean="0"/>
              <a:t>：由 </a:t>
            </a:r>
            <a:r>
              <a:rPr lang="en-US" altLang="zh-CN" dirty="0" smtClean="0"/>
              <a:t>AWS </a:t>
            </a:r>
            <a:r>
              <a:rPr lang="zh-CN" altLang="en-US" dirty="0" smtClean="0"/>
              <a:t>保留，用于映射 </a:t>
            </a:r>
            <a:r>
              <a:rPr lang="en-US" altLang="zh-CN" dirty="0" smtClean="0"/>
              <a:t>Amazon </a:t>
            </a:r>
            <a:r>
              <a:rPr lang="zh-CN" altLang="en-US" dirty="0" smtClean="0"/>
              <a:t>提供的 </a:t>
            </a:r>
            <a:r>
              <a:rPr lang="en-US" altLang="zh-CN" dirty="0" smtClean="0"/>
              <a:t>DNS</a:t>
            </a:r>
            <a:r>
              <a:rPr lang="zh-CN" altLang="en-US" dirty="0" smtClean="0"/>
              <a:t>。</a:t>
            </a:r>
          </a:p>
          <a:p>
            <a:pPr lvl="2"/>
            <a:r>
              <a:rPr lang="en-US" altLang="zh-CN" dirty="0" smtClean="0"/>
              <a:t>10.0.0.3</a:t>
            </a:r>
            <a:r>
              <a:rPr lang="zh-CN" altLang="en-US" dirty="0" smtClean="0"/>
              <a:t>：由 </a:t>
            </a:r>
            <a:r>
              <a:rPr lang="en-US" altLang="zh-CN" dirty="0" smtClean="0"/>
              <a:t>AWS </a:t>
            </a:r>
            <a:r>
              <a:rPr lang="zh-CN" altLang="en-US" dirty="0" smtClean="0"/>
              <a:t>保留，供将来使用。</a:t>
            </a:r>
          </a:p>
          <a:p>
            <a:pPr lvl="2"/>
            <a:r>
              <a:rPr lang="en-US" altLang="zh-CN" dirty="0" smtClean="0"/>
              <a:t>10.0.0.255</a:t>
            </a:r>
            <a:r>
              <a:rPr lang="zh-CN" altLang="en-US" dirty="0" smtClean="0"/>
              <a:t>：网络广播地址。我们在 </a:t>
            </a:r>
            <a:r>
              <a:rPr lang="en-US" altLang="zh-CN" dirty="0" smtClean="0"/>
              <a:t>VPC </a:t>
            </a:r>
            <a:r>
              <a:rPr lang="zh-CN" altLang="en-US" dirty="0" smtClean="0"/>
              <a:t>中不支持广播，因此我们会保留此地址。</a:t>
            </a:r>
          </a:p>
          <a:p>
            <a:pPr lvl="2"/>
            <a:endParaRPr lang="zh-CN" altLang="en-US" dirty="0" smtClean="0"/>
          </a:p>
          <a:p>
            <a:r>
              <a:rPr lang="en-US" altLang="zh-CN" b="1" dirty="0" smtClean="0"/>
              <a:t>Amazon VPC </a:t>
            </a:r>
            <a:r>
              <a:rPr lang="zh-CN" altLang="en-US" b="1" dirty="0" smtClean="0"/>
              <a:t>有哪些组成部分？</a:t>
            </a:r>
            <a:endParaRPr lang="zh-CN" altLang="en-US" dirty="0" smtClean="0"/>
          </a:p>
          <a:p>
            <a:pPr lvl="1"/>
            <a:r>
              <a:rPr lang="en-US" altLang="zh-CN" dirty="0" smtClean="0"/>
              <a:t>Amazon VPC </a:t>
            </a:r>
            <a:r>
              <a:rPr lang="zh-CN" altLang="en-US" dirty="0" smtClean="0"/>
              <a:t>由多个不同的数据元组成，它们对拥有现有网络的客户而言并不陌生：</a:t>
            </a:r>
          </a:p>
          <a:p>
            <a:pPr lvl="1"/>
            <a:r>
              <a:rPr lang="en-US" altLang="zh-CN" b="1" dirty="0" smtClean="0"/>
              <a:t>Virtual Private Cloud (VPC)</a:t>
            </a:r>
            <a:r>
              <a:rPr lang="zh-CN" altLang="en-US" dirty="0" smtClean="0"/>
              <a:t>：</a:t>
            </a:r>
            <a:r>
              <a:rPr lang="en-US" altLang="zh-CN" dirty="0" smtClean="0"/>
              <a:t>AWS </a:t>
            </a:r>
            <a:r>
              <a:rPr lang="zh-CN" altLang="en-US" dirty="0" smtClean="0"/>
              <a:t>云中逻辑隔离的虚拟网络。从所选的范围内定义 </a:t>
            </a:r>
            <a:r>
              <a:rPr lang="en-US" altLang="zh-CN" dirty="0" smtClean="0"/>
              <a:t>VPC </a:t>
            </a:r>
            <a:r>
              <a:rPr lang="zh-CN" altLang="en-US" dirty="0" smtClean="0"/>
              <a:t>的 </a:t>
            </a:r>
            <a:r>
              <a:rPr lang="en-US" altLang="zh-CN" dirty="0" smtClean="0"/>
              <a:t>IP </a:t>
            </a:r>
            <a:r>
              <a:rPr lang="zh-CN" altLang="en-US" dirty="0" smtClean="0"/>
              <a:t>地址空间。</a:t>
            </a:r>
          </a:p>
          <a:p>
            <a:pPr lvl="1"/>
            <a:r>
              <a:rPr lang="zh-CN" altLang="en-US" b="1" dirty="0" smtClean="0"/>
              <a:t>子网</a:t>
            </a:r>
            <a:r>
              <a:rPr lang="zh-CN" altLang="en-US" dirty="0" smtClean="0"/>
              <a:t>：</a:t>
            </a:r>
            <a:r>
              <a:rPr lang="en-US" altLang="zh-CN" dirty="0" smtClean="0"/>
              <a:t>VPC </a:t>
            </a:r>
            <a:r>
              <a:rPr lang="zh-CN" altLang="en-US" dirty="0" smtClean="0"/>
              <a:t>的 </a:t>
            </a:r>
            <a:r>
              <a:rPr lang="en-US" altLang="zh-CN" dirty="0" smtClean="0"/>
              <a:t>IP </a:t>
            </a:r>
            <a:r>
              <a:rPr lang="zh-CN" altLang="en-US" dirty="0" smtClean="0"/>
              <a:t>地址范围内的一个区段，其中可放入各组隔离的资源。</a:t>
            </a:r>
          </a:p>
          <a:p>
            <a:pPr lvl="1"/>
            <a:r>
              <a:rPr lang="en-US" altLang="zh-CN" b="1" dirty="0" smtClean="0"/>
              <a:t>Internet </a:t>
            </a:r>
            <a:r>
              <a:rPr lang="zh-CN" altLang="en-US" b="1" dirty="0" smtClean="0"/>
              <a:t>网关</a:t>
            </a:r>
            <a:r>
              <a:rPr lang="zh-CN" altLang="en-US" dirty="0" smtClean="0"/>
              <a:t>：公有 </a:t>
            </a:r>
            <a:r>
              <a:rPr lang="en-US" altLang="zh-CN" dirty="0" smtClean="0"/>
              <a:t>Internet </a:t>
            </a:r>
            <a:r>
              <a:rPr lang="zh-CN" altLang="en-US" dirty="0" smtClean="0"/>
              <a:t>连接中的 </a:t>
            </a:r>
            <a:r>
              <a:rPr lang="en-US" altLang="zh-CN" dirty="0" smtClean="0"/>
              <a:t>Amazon VPC </a:t>
            </a:r>
            <a:r>
              <a:rPr lang="zh-CN" altLang="en-US" dirty="0" smtClean="0"/>
              <a:t>这一端。</a:t>
            </a:r>
          </a:p>
          <a:p>
            <a:pPr lvl="1"/>
            <a:r>
              <a:rPr lang="en-US" altLang="zh-CN" b="1" dirty="0" smtClean="0"/>
              <a:t>NAT </a:t>
            </a:r>
            <a:r>
              <a:rPr lang="zh-CN" altLang="en-US" b="1" dirty="0" smtClean="0"/>
              <a:t>网关</a:t>
            </a:r>
            <a:r>
              <a:rPr lang="zh-CN" altLang="en-US" dirty="0" smtClean="0"/>
              <a:t>：一项高度可用的托管网络地址转换 </a:t>
            </a:r>
            <a:r>
              <a:rPr lang="en-US" altLang="zh-CN" dirty="0" smtClean="0"/>
              <a:t>(NAT) </a:t>
            </a:r>
            <a:r>
              <a:rPr lang="zh-CN" altLang="en-US" dirty="0" smtClean="0"/>
              <a:t>服务，可便于私有子网中的资源访问 </a:t>
            </a:r>
            <a:r>
              <a:rPr lang="en-US" altLang="zh-CN" dirty="0" smtClean="0"/>
              <a:t>Internet</a:t>
            </a:r>
            <a:r>
              <a:rPr lang="zh-CN" altLang="en-US" dirty="0" smtClean="0"/>
              <a:t>。</a:t>
            </a:r>
            <a:br>
              <a:rPr lang="zh-CN" altLang="en-US" dirty="0" smtClean="0"/>
            </a:br>
            <a:endParaRPr lang="zh-CN" altLang="en-US" dirty="0" smtClean="0"/>
          </a:p>
          <a:p>
            <a:pPr lvl="1"/>
            <a:r>
              <a:rPr lang="zh-CN" altLang="en-US" b="1" dirty="0" smtClean="0"/>
              <a:t>硬件 </a:t>
            </a:r>
            <a:r>
              <a:rPr lang="en-US" altLang="zh-CN" b="1" dirty="0" smtClean="0"/>
              <a:t>VPN </a:t>
            </a:r>
            <a:r>
              <a:rPr lang="zh-CN" altLang="en-US" b="1" dirty="0" smtClean="0"/>
              <a:t>连接</a:t>
            </a:r>
            <a:r>
              <a:rPr lang="zh-CN" altLang="en-US" dirty="0" smtClean="0"/>
              <a:t>：一种在您的 </a:t>
            </a:r>
            <a:r>
              <a:rPr lang="en-US" altLang="zh-CN" dirty="0" smtClean="0"/>
              <a:t>Amazon VPC </a:t>
            </a:r>
            <a:r>
              <a:rPr lang="zh-CN" altLang="en-US" dirty="0" smtClean="0"/>
              <a:t>与数据中心、家庭网络或托管位置设施之间的基于硬件的 </a:t>
            </a:r>
            <a:r>
              <a:rPr lang="en-US" altLang="zh-CN" dirty="0" smtClean="0"/>
              <a:t>VPN </a:t>
            </a:r>
            <a:r>
              <a:rPr lang="zh-CN" altLang="en-US" dirty="0" smtClean="0"/>
              <a:t>连接。</a:t>
            </a:r>
          </a:p>
          <a:p>
            <a:pPr lvl="1"/>
            <a:r>
              <a:rPr lang="zh-CN" altLang="en-US" b="1" dirty="0" smtClean="0"/>
              <a:t>虚拟专用网关</a:t>
            </a:r>
            <a:r>
              <a:rPr lang="zh-CN" altLang="en-US" dirty="0" smtClean="0"/>
              <a:t>：</a:t>
            </a:r>
            <a:r>
              <a:rPr lang="en-US" altLang="zh-CN" dirty="0" smtClean="0"/>
              <a:t>VPN </a:t>
            </a:r>
            <a:r>
              <a:rPr lang="zh-CN" altLang="en-US" dirty="0" smtClean="0"/>
              <a:t>连接中的 </a:t>
            </a:r>
            <a:r>
              <a:rPr lang="en-US" altLang="zh-CN" dirty="0" smtClean="0"/>
              <a:t>Amazon VPC </a:t>
            </a:r>
            <a:r>
              <a:rPr lang="zh-CN" altLang="en-US" dirty="0" smtClean="0"/>
              <a:t>这一端。</a:t>
            </a:r>
          </a:p>
          <a:p>
            <a:pPr lvl="1"/>
            <a:r>
              <a:rPr lang="zh-CN" altLang="en-US" b="1" dirty="0" smtClean="0"/>
              <a:t>客户网关</a:t>
            </a:r>
            <a:r>
              <a:rPr lang="zh-CN" altLang="en-US" dirty="0" smtClean="0"/>
              <a:t>：</a:t>
            </a:r>
            <a:r>
              <a:rPr lang="en-US" altLang="zh-CN" dirty="0" smtClean="0"/>
              <a:t>VPN </a:t>
            </a:r>
            <a:r>
              <a:rPr lang="zh-CN" altLang="en-US" dirty="0" smtClean="0"/>
              <a:t>连接中的您这一端。</a:t>
            </a:r>
          </a:p>
          <a:p>
            <a:pPr lvl="1"/>
            <a:r>
              <a:rPr lang="zh-CN" altLang="en-US" b="1" dirty="0" smtClean="0"/>
              <a:t>路由器</a:t>
            </a:r>
            <a:r>
              <a:rPr lang="zh-CN" altLang="en-US" dirty="0" smtClean="0"/>
              <a:t>：路由器用于将子网互连，并在 </a:t>
            </a:r>
            <a:r>
              <a:rPr lang="en-US" altLang="zh-CN" dirty="0" smtClean="0"/>
              <a:t>Internet </a:t>
            </a:r>
            <a:r>
              <a:rPr lang="zh-CN" altLang="en-US" dirty="0" smtClean="0"/>
              <a:t>网关、虚拟专用网关、</a:t>
            </a:r>
            <a:r>
              <a:rPr lang="en-US" altLang="zh-CN" dirty="0" smtClean="0"/>
              <a:t>NAT </a:t>
            </a:r>
            <a:r>
              <a:rPr lang="zh-CN" altLang="en-US" dirty="0" smtClean="0"/>
              <a:t>网关和子网之间传输流量。</a:t>
            </a:r>
          </a:p>
          <a:p>
            <a:pPr lvl="1"/>
            <a:r>
              <a:rPr lang="zh-CN" altLang="en-US" b="1" dirty="0" smtClean="0"/>
              <a:t>对等连接</a:t>
            </a:r>
            <a:r>
              <a:rPr lang="zh-CN" altLang="en-US" dirty="0" smtClean="0"/>
              <a:t>：对等连接可以通过两个对等 </a:t>
            </a:r>
            <a:r>
              <a:rPr lang="en-US" altLang="zh-CN" dirty="0" smtClean="0"/>
              <a:t>VPC </a:t>
            </a:r>
            <a:r>
              <a:rPr lang="zh-CN" altLang="en-US" dirty="0" smtClean="0"/>
              <a:t>之间的私有 </a:t>
            </a:r>
            <a:r>
              <a:rPr lang="en-US" altLang="zh-CN" dirty="0" smtClean="0"/>
              <a:t>IP </a:t>
            </a:r>
            <a:r>
              <a:rPr lang="zh-CN" altLang="en-US" dirty="0" smtClean="0"/>
              <a:t>地址来路由流量。</a:t>
            </a:r>
          </a:p>
          <a:p>
            <a:pPr lvl="1"/>
            <a:r>
              <a:rPr lang="en-US" altLang="zh-CN" b="1" dirty="0" smtClean="0"/>
              <a:t>S3 </a:t>
            </a:r>
            <a:r>
              <a:rPr lang="zh-CN" altLang="en-US" b="1" dirty="0" smtClean="0"/>
              <a:t>的 </a:t>
            </a:r>
            <a:r>
              <a:rPr lang="en-US" altLang="zh-CN" b="1" dirty="0" smtClean="0"/>
              <a:t>VPC </a:t>
            </a:r>
            <a:r>
              <a:rPr lang="zh-CN" altLang="en-US" b="1" dirty="0" smtClean="0"/>
              <a:t>终端节点</a:t>
            </a:r>
            <a:r>
              <a:rPr lang="zh-CN" altLang="en-US" dirty="0" smtClean="0"/>
              <a:t>：使您可以在不使用 </a:t>
            </a:r>
            <a:r>
              <a:rPr lang="en-US" altLang="zh-CN" dirty="0" smtClean="0"/>
              <a:t>Internet </a:t>
            </a:r>
            <a:r>
              <a:rPr lang="zh-CN" altLang="en-US" dirty="0" smtClean="0"/>
              <a:t>网关或 </a:t>
            </a:r>
            <a:r>
              <a:rPr lang="en-US" altLang="zh-CN" dirty="0" smtClean="0"/>
              <a:t>NAT </a:t>
            </a:r>
            <a:r>
              <a:rPr lang="zh-CN" altLang="en-US" dirty="0" smtClean="0"/>
              <a:t>的情况下从 </a:t>
            </a:r>
            <a:r>
              <a:rPr lang="en-US" altLang="zh-CN" dirty="0" smtClean="0"/>
              <a:t>VPC </a:t>
            </a:r>
            <a:r>
              <a:rPr lang="zh-CN" altLang="en-US" dirty="0" smtClean="0"/>
              <a:t>内访问 </a:t>
            </a:r>
            <a:r>
              <a:rPr lang="en-US" altLang="zh-CN" dirty="0" smtClean="0"/>
              <a:t>Amazon S3</a:t>
            </a:r>
            <a:r>
              <a:rPr lang="zh-CN" altLang="en-US" dirty="0" smtClean="0"/>
              <a:t>，以及使用 </a:t>
            </a:r>
            <a:r>
              <a:rPr lang="en-US" altLang="zh-CN" dirty="0" smtClean="0"/>
              <a:t>VPC </a:t>
            </a:r>
            <a:r>
              <a:rPr lang="zh-CN" altLang="en-US" dirty="0" smtClean="0"/>
              <a:t>终端节点策略控制访问。</a:t>
            </a:r>
          </a:p>
          <a:p>
            <a:endParaRPr lang="en-US" dirty="0"/>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1026" name="Picture 2"/>
          <p:cNvPicPr>
            <a:picLocks noChangeAspect="1" noChangeArrowheads="1"/>
          </p:cNvPicPr>
          <p:nvPr/>
        </p:nvPicPr>
        <p:blipFill>
          <a:blip r:embed="rId2" cstate="print"/>
          <a:srcRect/>
          <a:stretch>
            <a:fillRect/>
          </a:stretch>
        </p:blipFill>
        <p:spPr bwMode="auto">
          <a:xfrm>
            <a:off x="3886200" y="2057400"/>
            <a:ext cx="3176588" cy="29384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zh-CN" altLang="en-US" dirty="0" smtClean="0"/>
              <a:t>所谓</a:t>
            </a:r>
            <a:r>
              <a:rPr lang="en-US" altLang="zh-CN" dirty="0" smtClean="0"/>
              <a:t>VPC</a:t>
            </a:r>
            <a:r>
              <a:rPr lang="zh-CN" altLang="en-US" dirty="0" smtClean="0"/>
              <a:t>，就是租户自己创建一个路由器，用户可以通过</a:t>
            </a:r>
            <a:r>
              <a:rPr lang="en-US" altLang="zh-CN" dirty="0" err="1" smtClean="0"/>
              <a:t>vpn</a:t>
            </a:r>
            <a:r>
              <a:rPr lang="zh-CN" altLang="en-US" dirty="0" smtClean="0"/>
              <a:t>的方式拨入，访问路由器后面的网络的虚拟机。</a:t>
            </a:r>
            <a:endParaRPr lang="en-US" altLang="zh-CN" dirty="0" smtClean="0"/>
          </a:p>
          <a:p>
            <a:pPr lvl="1"/>
            <a:r>
              <a:rPr lang="zh-CN" altLang="en-US" dirty="0" smtClean="0"/>
              <a:t>同事做开发，需要安装和调试</a:t>
            </a:r>
            <a:r>
              <a:rPr lang="en-US" altLang="zh-CN" dirty="0" err="1" smtClean="0"/>
              <a:t>RocketMQ</a:t>
            </a:r>
            <a:r>
              <a:rPr lang="zh-CN" altLang="en-US" dirty="0" smtClean="0"/>
              <a:t>，这个东西非常大，本地的虚拟机肯定扛不住。当然就想到把虚拟机放到公有云上，所以就在</a:t>
            </a:r>
            <a:r>
              <a:rPr lang="en-US" altLang="zh-CN" dirty="0" err="1" smtClean="0"/>
              <a:t>Unitedstack</a:t>
            </a:r>
            <a:r>
              <a:rPr lang="zh-CN" altLang="en-US" dirty="0" smtClean="0"/>
              <a:t>的</a:t>
            </a:r>
            <a:r>
              <a:rPr lang="en-US" altLang="zh-CN" dirty="0" smtClean="0"/>
              <a:t>UOS</a:t>
            </a:r>
            <a:r>
              <a:rPr lang="zh-CN" altLang="en-US" dirty="0" smtClean="0"/>
              <a:t>，搞了一个虚拟机，装了一个</a:t>
            </a:r>
            <a:r>
              <a:rPr lang="en-US" altLang="zh-CN" dirty="0" err="1" smtClean="0"/>
              <a:t>RocketMQ</a:t>
            </a:r>
            <a:r>
              <a:rPr lang="zh-CN" altLang="en-US" dirty="0" smtClean="0"/>
              <a:t>，为了简单，使用基础网络，绑定公网</a:t>
            </a:r>
            <a:r>
              <a:rPr lang="en-US" altLang="zh-CN" dirty="0" smtClean="0"/>
              <a:t>IP</a:t>
            </a:r>
            <a:r>
              <a:rPr lang="zh-CN" altLang="en-US" dirty="0" smtClean="0"/>
              <a:t>。希望本地通过</a:t>
            </a:r>
            <a:r>
              <a:rPr lang="en-US" altLang="zh-CN" dirty="0" smtClean="0"/>
              <a:t>Ellipse</a:t>
            </a:r>
            <a:r>
              <a:rPr lang="zh-CN" altLang="en-US" dirty="0" smtClean="0"/>
              <a:t>连接，结果出现一个无法理解的错误，</a:t>
            </a:r>
            <a:r>
              <a:rPr lang="en-US" altLang="zh-CN" dirty="0" smtClean="0"/>
              <a:t>10.250.3.160</a:t>
            </a:r>
            <a:r>
              <a:rPr lang="zh-CN" altLang="en-US" dirty="0" smtClean="0"/>
              <a:t>：</a:t>
            </a:r>
            <a:r>
              <a:rPr lang="en-US" altLang="zh-CN" dirty="0" smtClean="0"/>
              <a:t>19011</a:t>
            </a:r>
            <a:r>
              <a:rPr lang="zh-CN" altLang="en-US" dirty="0" smtClean="0"/>
              <a:t>端口无法连接，我在</a:t>
            </a:r>
            <a:r>
              <a:rPr lang="en-US" altLang="zh-CN" dirty="0" smtClean="0"/>
              <a:t>Ellipse</a:t>
            </a:r>
            <a:r>
              <a:rPr lang="zh-CN" altLang="en-US" dirty="0" smtClean="0"/>
              <a:t>上是没设置我的内网</a:t>
            </a:r>
            <a:r>
              <a:rPr lang="en-US" altLang="zh-CN" dirty="0" smtClean="0"/>
              <a:t>IP</a:t>
            </a:r>
            <a:r>
              <a:rPr lang="zh-CN" altLang="en-US" dirty="0" smtClean="0"/>
              <a:t>地址，为啥会出现这种问题呢？</a:t>
            </a:r>
          </a:p>
          <a:p>
            <a:pPr lvl="1"/>
            <a:r>
              <a:rPr lang="zh-CN" altLang="en-US" dirty="0" smtClean="0"/>
              <a:t>肯定不是安全组的设置导致的</a:t>
            </a:r>
            <a:r>
              <a:rPr lang="en-US" altLang="zh-CN" dirty="0" smtClean="0"/>
              <a:t>.  </a:t>
            </a:r>
            <a:r>
              <a:rPr lang="zh-CN" altLang="en-US" dirty="0" smtClean="0"/>
              <a:t>搜索一下</a:t>
            </a:r>
            <a:r>
              <a:rPr lang="en-US" altLang="zh-CN" dirty="0" smtClean="0"/>
              <a:t>19011</a:t>
            </a:r>
            <a:r>
              <a:rPr lang="zh-CN" altLang="en-US" dirty="0" smtClean="0"/>
              <a:t>，是</a:t>
            </a:r>
            <a:r>
              <a:rPr lang="en-US" altLang="zh-CN" dirty="0" err="1" smtClean="0"/>
              <a:t>RocketMQ</a:t>
            </a:r>
            <a:r>
              <a:rPr lang="zh-CN" altLang="en-US" dirty="0" smtClean="0"/>
              <a:t>使用的端口</a:t>
            </a:r>
            <a:r>
              <a:rPr lang="zh-CN" altLang="en-US" b="1" dirty="0" smtClean="0">
                <a:solidFill>
                  <a:srgbClr val="FF0000"/>
                </a:solidFill>
              </a:rPr>
              <a:t>，猜测是网络经过</a:t>
            </a:r>
            <a:r>
              <a:rPr lang="en-US" altLang="zh-CN" b="1" dirty="0" smtClean="0">
                <a:solidFill>
                  <a:srgbClr val="FF0000"/>
                </a:solidFill>
              </a:rPr>
              <a:t>NAT</a:t>
            </a:r>
            <a:r>
              <a:rPr lang="zh-CN" altLang="en-US" b="1" dirty="0" smtClean="0">
                <a:solidFill>
                  <a:srgbClr val="FF0000"/>
                </a:solidFill>
              </a:rPr>
              <a:t>地址转换导致</a:t>
            </a:r>
            <a:r>
              <a:rPr lang="zh-CN" altLang="en-US" dirty="0" smtClean="0"/>
              <a:t>。这个时候，我就想用</a:t>
            </a:r>
            <a:r>
              <a:rPr lang="en-US" altLang="zh-CN" dirty="0" err="1" smtClean="0"/>
              <a:t>vpc</a:t>
            </a:r>
            <a:r>
              <a:rPr lang="zh-CN" altLang="en-US" dirty="0" smtClean="0"/>
              <a:t>，</a:t>
            </a:r>
            <a:r>
              <a:rPr lang="zh-CN" altLang="en-US" b="1" dirty="0" smtClean="0">
                <a:solidFill>
                  <a:srgbClr val="FF0000"/>
                </a:solidFill>
              </a:rPr>
              <a:t>把虚拟机放到</a:t>
            </a:r>
            <a:r>
              <a:rPr lang="en-US" altLang="zh-CN" b="1" dirty="0" smtClean="0">
                <a:solidFill>
                  <a:srgbClr val="FF0000"/>
                </a:solidFill>
              </a:rPr>
              <a:t>router</a:t>
            </a:r>
            <a:r>
              <a:rPr lang="zh-CN" altLang="en-US" b="1" dirty="0" smtClean="0">
                <a:solidFill>
                  <a:srgbClr val="FF0000"/>
                </a:solidFill>
              </a:rPr>
              <a:t>后面的网络，</a:t>
            </a:r>
            <a:r>
              <a:rPr lang="en-US" altLang="zh-CN" b="1" dirty="0" err="1" smtClean="0">
                <a:solidFill>
                  <a:srgbClr val="FF0000"/>
                </a:solidFill>
              </a:rPr>
              <a:t>vpn</a:t>
            </a:r>
            <a:r>
              <a:rPr lang="zh-CN" altLang="en-US" b="1" dirty="0" smtClean="0">
                <a:solidFill>
                  <a:srgbClr val="FF0000"/>
                </a:solidFill>
              </a:rPr>
              <a:t>进去</a:t>
            </a:r>
            <a:r>
              <a:rPr lang="zh-CN" altLang="en-US" dirty="0" smtClean="0"/>
              <a:t>，这时候</a:t>
            </a:r>
            <a:r>
              <a:rPr lang="en-US" altLang="zh-CN" dirty="0" smtClean="0"/>
              <a:t>,</a:t>
            </a:r>
            <a:r>
              <a:rPr lang="zh-CN" altLang="en-US" dirty="0" smtClean="0"/>
              <a:t>再用</a:t>
            </a:r>
            <a:r>
              <a:rPr lang="en-US" altLang="zh-CN" dirty="0" smtClean="0"/>
              <a:t>Ellipse</a:t>
            </a:r>
            <a:r>
              <a:rPr lang="zh-CN" altLang="en-US" dirty="0" smtClean="0"/>
              <a:t>连接虚拟机</a:t>
            </a:r>
            <a:r>
              <a:rPr lang="en-US" altLang="zh-CN" dirty="0" smtClean="0"/>
              <a:t>,</a:t>
            </a:r>
            <a:r>
              <a:rPr lang="zh-CN" altLang="en-US" dirty="0" smtClean="0"/>
              <a:t>就不需要经过地址转换。搞定，真的很爽。让开发人员感觉到用云的好处。</a:t>
            </a:r>
          </a:p>
          <a:p>
            <a:r>
              <a:rPr lang="en-US" altLang="zh-CN" dirty="0" smtClean="0"/>
              <a:t>VPN</a:t>
            </a:r>
            <a:r>
              <a:rPr lang="zh-CN" altLang="en-US" dirty="0" smtClean="0"/>
              <a:t>是一种远程访问技术，利用公网架设专用网络。</a:t>
            </a:r>
            <a:r>
              <a:rPr lang="zh-CN" altLang="en-US" dirty="0" smtClean="0">
                <a:hlinkClick r:id="rId2"/>
              </a:rPr>
              <a:t>专用网络</a:t>
            </a:r>
            <a:r>
              <a:rPr lang="zh-CN" altLang="en-US" dirty="0" smtClean="0"/>
              <a:t>是两个企业间的</a:t>
            </a:r>
            <a:r>
              <a:rPr lang="zh-CN" altLang="en-US" dirty="0" smtClean="0">
                <a:hlinkClick r:id="rId3"/>
              </a:rPr>
              <a:t>专线连接</a:t>
            </a:r>
            <a:r>
              <a:rPr lang="zh-CN" altLang="en-US" dirty="0" smtClean="0"/>
              <a:t>，这种连接是两个企业的</a:t>
            </a:r>
            <a:r>
              <a:rPr lang="zh-CN" altLang="en-US" dirty="0" smtClean="0">
                <a:hlinkClick r:id="rId4"/>
              </a:rPr>
              <a:t>内部网</a:t>
            </a:r>
            <a:r>
              <a:rPr lang="zh-CN" altLang="en-US" dirty="0" smtClean="0"/>
              <a:t>之间的</a:t>
            </a:r>
            <a:r>
              <a:rPr lang="zh-CN" altLang="en-US" dirty="0" smtClean="0">
                <a:hlinkClick r:id="rId5"/>
              </a:rPr>
              <a:t>物理连接</a:t>
            </a:r>
            <a:r>
              <a:rPr lang="zh-CN" altLang="en-US" dirty="0" smtClean="0"/>
              <a:t>。专线是两点之间永久的专用电话线连接。和一般的拨号连接不同，专线是一直连通的。这种连接的最大优点就是安全。每个专有网络有且只有</a:t>
            </a:r>
            <a:r>
              <a:rPr lang="en-US" altLang="zh-CN" dirty="0" smtClean="0"/>
              <a:t>1</a:t>
            </a:r>
            <a:r>
              <a:rPr lang="zh-CN" altLang="en-US" dirty="0" smtClean="0"/>
              <a:t>个路由器</a:t>
            </a:r>
            <a:r>
              <a:rPr lang="en-US" altLang="zh-CN" dirty="0" smtClean="0"/>
              <a:t>(</a:t>
            </a:r>
            <a:r>
              <a:rPr lang="en-US" altLang="zh-CN" dirty="0" err="1" smtClean="0"/>
              <a:t>VRouter</a:t>
            </a:r>
            <a:r>
              <a:rPr lang="en-US" altLang="zh-CN" dirty="0" smtClean="0"/>
              <a:t>)</a:t>
            </a:r>
            <a:r>
              <a:rPr lang="zh-CN" altLang="en-US" dirty="0" smtClean="0"/>
              <a:t>，每个路由器可管理</a:t>
            </a:r>
            <a:r>
              <a:rPr lang="en-US" altLang="zh-CN" dirty="0" smtClean="0"/>
              <a:t>1</a:t>
            </a:r>
            <a:r>
              <a:rPr lang="zh-CN" altLang="en-US" dirty="0" smtClean="0"/>
              <a:t>个路由表</a:t>
            </a:r>
            <a:r>
              <a:rPr lang="en-US" altLang="zh-CN" dirty="0" smtClean="0"/>
              <a:t>(</a:t>
            </a:r>
            <a:r>
              <a:rPr lang="en-US" altLang="zh-CN" dirty="0" err="1" smtClean="0"/>
              <a:t>RouteTable</a:t>
            </a:r>
            <a:r>
              <a:rPr lang="en-US" altLang="zh-CN" dirty="0" smtClean="0"/>
              <a:t>)</a:t>
            </a:r>
            <a:r>
              <a:rPr lang="zh-CN" altLang="en-US" dirty="0" smtClean="0"/>
              <a:t>。</a:t>
            </a:r>
            <a:endParaRPr lang="en-US" altLang="zh-CN" dirty="0" smtClean="0"/>
          </a:p>
          <a:p>
            <a:endParaRPr lang="en-US" altLang="zh-CN" dirty="0" smtClean="0"/>
          </a:p>
          <a:p>
            <a:r>
              <a:rPr lang="en-US" dirty="0" err="1" smtClean="0"/>
              <a:t>NAT－Network</a:t>
            </a:r>
            <a:r>
              <a:rPr lang="en-US" dirty="0" smtClean="0"/>
              <a:t> Address Translation </a:t>
            </a:r>
            <a:r>
              <a:rPr lang="zh-CN" altLang="en-US" dirty="0" smtClean="0"/>
              <a:t>网络地址转换</a:t>
            </a:r>
          </a:p>
          <a:p>
            <a:pPr lvl="1"/>
            <a:r>
              <a:rPr lang="zh-CN" altLang="en-US" dirty="0" smtClean="0"/>
              <a:t>设局域网内部网络的地址是</a:t>
            </a:r>
            <a:r>
              <a:rPr lang="en-US" altLang="zh-CN" dirty="0" smtClean="0"/>
              <a:t>10.0.0.0</a:t>
            </a:r>
            <a:r>
              <a:rPr lang="zh-CN" altLang="en-US" dirty="0" smtClean="0"/>
              <a:t>网段，而对外的正式</a:t>
            </a:r>
            <a:r>
              <a:rPr lang="en-US" dirty="0" smtClean="0"/>
              <a:t>IP</a:t>
            </a:r>
            <a:r>
              <a:rPr lang="zh-CN" altLang="en-US" dirty="0" smtClean="0"/>
              <a:t>地址是</a:t>
            </a:r>
            <a:r>
              <a:rPr lang="en-US" altLang="zh-CN" dirty="0" smtClean="0"/>
              <a:t>202.196.3.23 </a:t>
            </a:r>
            <a:r>
              <a:rPr lang="zh-CN" altLang="en-US" dirty="0" smtClean="0"/>
              <a:t>。内部的主机</a:t>
            </a:r>
            <a:r>
              <a:rPr lang="en-US" altLang="zh-CN" dirty="0" smtClean="0"/>
              <a:t>10.1.1.48</a:t>
            </a:r>
            <a:r>
              <a:rPr lang="zh-CN" altLang="en-US" dirty="0" smtClean="0"/>
              <a:t>以</a:t>
            </a:r>
            <a:r>
              <a:rPr lang="en-US" dirty="0" smtClean="0"/>
              <a:t>www</a:t>
            </a:r>
            <a:r>
              <a:rPr lang="zh-CN" altLang="en-US" dirty="0" smtClean="0"/>
              <a:t>方式访问网外的服务器</a:t>
            </a:r>
            <a:r>
              <a:rPr lang="en-US" altLang="zh-CN" dirty="0" smtClean="0"/>
              <a:t>202.18.245.251</a:t>
            </a:r>
            <a:r>
              <a:rPr lang="zh-CN" altLang="en-US" dirty="0" smtClean="0"/>
              <a:t>。主机</a:t>
            </a:r>
            <a:r>
              <a:rPr lang="en-US" altLang="zh-CN" dirty="0" smtClean="0"/>
              <a:t>10.1.1.48</a:t>
            </a:r>
            <a:r>
              <a:rPr lang="zh-CN" altLang="en-US" dirty="0" smtClean="0"/>
              <a:t>发出一个数据报文，选择一个源端口</a:t>
            </a:r>
            <a:r>
              <a:rPr lang="en-US" altLang="zh-CN" dirty="0" smtClean="0"/>
              <a:t>6084</a:t>
            </a:r>
            <a:r>
              <a:rPr lang="zh-CN" altLang="en-US" dirty="0" smtClean="0"/>
              <a:t>，目的端口为</a:t>
            </a:r>
            <a:r>
              <a:rPr lang="en-US" altLang="zh-CN" dirty="0" smtClean="0"/>
              <a:t>80</a:t>
            </a:r>
            <a:r>
              <a:rPr lang="zh-CN" altLang="en-US" dirty="0" smtClean="0"/>
              <a:t>。</a:t>
            </a:r>
          </a:p>
          <a:p>
            <a:pPr lvl="1"/>
            <a:r>
              <a:rPr lang="zh-CN" altLang="en-US" dirty="0" smtClean="0"/>
              <a:t>在通过代理服务器后，该报文的源地址和端口可能改为</a:t>
            </a:r>
            <a:r>
              <a:rPr lang="en-US" altLang="zh-CN" dirty="0" smtClean="0"/>
              <a:t>202.196.3.23:32814</a:t>
            </a:r>
            <a:r>
              <a:rPr lang="zh-CN" altLang="en-US" dirty="0" smtClean="0"/>
              <a:t>，目的地址与端口不做改变。在代理服务器中维护着一张地址端口对应表。当外部网络的</a:t>
            </a:r>
            <a:r>
              <a:rPr lang="en-US" dirty="0" smtClean="0"/>
              <a:t>WWW</a:t>
            </a:r>
            <a:r>
              <a:rPr lang="zh-CN" altLang="en-US" dirty="0" smtClean="0"/>
              <a:t>服务器返回结果时，代理服务器会将结果数据报文中的目的</a:t>
            </a:r>
            <a:r>
              <a:rPr lang="en-US" dirty="0" smtClean="0"/>
              <a:t>IP</a:t>
            </a:r>
            <a:r>
              <a:rPr lang="zh-CN" altLang="en-US" dirty="0" smtClean="0"/>
              <a:t>地址及端口转化为</a:t>
            </a:r>
            <a:r>
              <a:rPr lang="en-US" altLang="zh-CN" dirty="0" smtClean="0"/>
              <a:t>10.1.1.48:6084</a:t>
            </a:r>
            <a:r>
              <a:rPr lang="zh-CN" altLang="en-US" dirty="0" smtClean="0"/>
              <a:t>。这样，内部主机</a:t>
            </a:r>
            <a:r>
              <a:rPr lang="en-US" altLang="zh-CN" dirty="0" smtClean="0"/>
              <a:t>10.1.1.48</a:t>
            </a:r>
            <a:r>
              <a:rPr lang="zh-CN" altLang="en-US" dirty="0" smtClean="0"/>
              <a:t>就可以访问外部的服务器了。</a:t>
            </a:r>
          </a:p>
          <a:p>
            <a:endParaRPr lang="en-US" dirty="0" smtClean="0"/>
          </a:p>
          <a:p>
            <a:endParaRPr lang="en-US" dirty="0"/>
          </a:p>
        </p:txBody>
      </p:sp>
      <p:sp>
        <p:nvSpPr>
          <p:cNvPr id="3" name="Content Placeholder 2"/>
          <p:cNvSpPr>
            <a:spLocks noGrp="1"/>
          </p:cNvSpPr>
          <p:nvPr>
            <p:ph sz="quarter" idx="10"/>
          </p:nvPr>
        </p:nvSpPr>
        <p:spPr/>
        <p:txBody>
          <a:bodyPr/>
          <a:lstStyle/>
          <a:p>
            <a:r>
              <a:rPr lang="en-US" dirty="0" smtClean="0"/>
              <a:t>http://www.chenshake.com/a-use-case-of-vpc/</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en-US" altLang="zh-CN" dirty="0" smtClean="0"/>
              <a:t>AWS----  VPC</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3886200" y="990600"/>
            <a:ext cx="3276600" cy="4084529"/>
          </a:xfrm>
          <a:prstGeom prst="rect">
            <a:avLst/>
          </a:prstGeom>
          <a:noFill/>
          <a:ln w="9525">
            <a:noFill/>
            <a:miter lim="800000"/>
            <a:headEnd/>
            <a:tailEnd/>
          </a:ln>
        </p:spPr>
      </p:pic>
      <p:sp>
        <p:nvSpPr>
          <p:cNvPr id="2" name="Content Placeholder 1"/>
          <p:cNvSpPr>
            <a:spLocks noGrp="1"/>
          </p:cNvSpPr>
          <p:nvPr>
            <p:ph sz="quarter" idx="1"/>
          </p:nvPr>
        </p:nvSpPr>
        <p:spPr/>
        <p:txBody>
          <a:bodyPr/>
          <a:lstStyle/>
          <a:p>
            <a:r>
              <a:rPr lang="zh-CN" altLang="en-US" dirty="0" smtClean="0"/>
              <a:t>下图展示了一个在多个可用区域内配置子网的 </a:t>
            </a:r>
            <a:r>
              <a:rPr lang="en-US" altLang="zh-CN" dirty="0" smtClean="0"/>
              <a:t>VPC</a:t>
            </a:r>
            <a:r>
              <a:rPr lang="zh-CN" altLang="en-US" dirty="0" smtClean="0"/>
              <a:t>。如图所示，您可以根据需要添加 </a:t>
            </a:r>
            <a:r>
              <a:rPr lang="en-US" altLang="zh-CN" dirty="0" smtClean="0"/>
              <a:t>Internet </a:t>
            </a:r>
            <a:r>
              <a:rPr lang="zh-CN" altLang="en-US" dirty="0" smtClean="0"/>
              <a:t>网关，以启用通过 </a:t>
            </a:r>
            <a:r>
              <a:rPr lang="en-US" altLang="zh-CN" dirty="0" smtClean="0"/>
              <a:t>Internet </a:t>
            </a:r>
            <a:r>
              <a:rPr lang="zh-CN" altLang="en-US" dirty="0" smtClean="0"/>
              <a:t>的通信，或者添加一个虚拟私有网络 </a:t>
            </a:r>
            <a:r>
              <a:rPr lang="en-US" altLang="zh-CN" dirty="0" smtClean="0"/>
              <a:t>(VPN) </a:t>
            </a:r>
            <a:r>
              <a:rPr lang="zh-CN" altLang="en-US" dirty="0" smtClean="0"/>
              <a:t>连接以启用与网络的通信。</a:t>
            </a:r>
          </a:p>
        </p:txBody>
      </p:sp>
      <p:sp>
        <p:nvSpPr>
          <p:cNvPr id="3" name="Content Placeholder 2"/>
          <p:cNvSpPr>
            <a:spLocks noGrp="1"/>
          </p:cNvSpPr>
          <p:nvPr>
            <p:ph sz="quarter" idx="10"/>
          </p:nvPr>
        </p:nvSpPr>
        <p:spPr/>
        <p:txBody>
          <a:bodyPr/>
          <a:lstStyle/>
          <a:p>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sp>
        <p:nvSpPr>
          <p:cNvPr id="7" name="Rectangle 6"/>
          <p:cNvSpPr/>
          <p:nvPr/>
        </p:nvSpPr>
        <p:spPr>
          <a:xfrm>
            <a:off x="609600" y="1219200"/>
            <a:ext cx="2438400" cy="2308324"/>
          </a:xfrm>
          <a:prstGeom prst="rect">
            <a:avLst/>
          </a:prstGeom>
        </p:spPr>
        <p:txBody>
          <a:bodyPr wrap="square">
            <a:spAutoFit/>
          </a:bodyPr>
          <a:lstStyle/>
          <a:p>
            <a:pPr marL="0" lvl="1" indent="174625">
              <a:buFont typeface="Wingdings" pitchFamily="2" charset="2"/>
              <a:buChar char="v"/>
            </a:pPr>
            <a:r>
              <a:rPr lang="zh-CN" altLang="en-US" sz="900" dirty="0" smtClean="0">
                <a:solidFill>
                  <a:schemeClr val="tx2">
                    <a:lumMod val="60000"/>
                    <a:lumOff val="40000"/>
                  </a:schemeClr>
                </a:solidFill>
              </a:rPr>
              <a:t>如果一个子网的数据流</a:t>
            </a:r>
            <a:r>
              <a:rPr lang="zh-CN" altLang="en-US" sz="900" b="1" dirty="0" smtClean="0">
                <a:solidFill>
                  <a:srgbClr val="FF0000"/>
                </a:solidFill>
              </a:rPr>
              <a:t>可被路由到 </a:t>
            </a:r>
            <a:r>
              <a:rPr lang="en-US" altLang="zh-CN" sz="900" b="1" dirty="0" smtClean="0">
                <a:solidFill>
                  <a:srgbClr val="FF0000"/>
                </a:solidFill>
              </a:rPr>
              <a:t>Internet </a:t>
            </a:r>
            <a:r>
              <a:rPr lang="zh-CN" altLang="en-US" sz="900" b="1" dirty="0" smtClean="0">
                <a:solidFill>
                  <a:srgbClr val="FF0000"/>
                </a:solidFill>
              </a:rPr>
              <a:t>网关</a:t>
            </a:r>
            <a:r>
              <a:rPr lang="zh-CN" altLang="en-US" sz="900" dirty="0" smtClean="0">
                <a:solidFill>
                  <a:schemeClr val="tx2">
                    <a:lumMod val="60000"/>
                    <a:lumOff val="40000"/>
                  </a:schemeClr>
                </a:solidFill>
              </a:rPr>
              <a:t>，这个子网便是</a:t>
            </a:r>
            <a:r>
              <a:rPr lang="zh-CN" altLang="en-US" sz="900" i="1" dirty="0" smtClean="0">
                <a:solidFill>
                  <a:schemeClr val="tx2">
                    <a:lumMod val="60000"/>
                    <a:lumOff val="40000"/>
                  </a:schemeClr>
                </a:solidFill>
              </a:rPr>
              <a:t>公有子网</a:t>
            </a:r>
            <a:r>
              <a:rPr lang="zh-CN" altLang="en-US" sz="900" dirty="0" smtClean="0">
                <a:solidFill>
                  <a:schemeClr val="tx2">
                    <a:lumMod val="60000"/>
                    <a:lumOff val="40000"/>
                  </a:schemeClr>
                </a:solidFill>
              </a:rPr>
              <a:t>。在此图中，子网 </a:t>
            </a:r>
            <a:r>
              <a:rPr lang="en-US" altLang="zh-CN" sz="900" dirty="0" smtClean="0">
                <a:solidFill>
                  <a:schemeClr val="tx2">
                    <a:lumMod val="60000"/>
                    <a:lumOff val="40000"/>
                  </a:schemeClr>
                </a:solidFill>
              </a:rPr>
              <a:t>1 </a:t>
            </a:r>
            <a:r>
              <a:rPr lang="zh-CN" altLang="en-US" sz="900" dirty="0" smtClean="0">
                <a:solidFill>
                  <a:schemeClr val="tx2">
                    <a:lumMod val="60000"/>
                    <a:lumOff val="40000"/>
                  </a:schemeClr>
                </a:solidFill>
              </a:rPr>
              <a:t>是公有子网。如果您希望公有子网中的实例与 </a:t>
            </a:r>
            <a:r>
              <a:rPr lang="en-US" altLang="zh-CN" sz="900" dirty="0" smtClean="0">
                <a:solidFill>
                  <a:schemeClr val="tx2">
                    <a:lumMod val="60000"/>
                    <a:lumOff val="40000"/>
                  </a:schemeClr>
                </a:solidFill>
              </a:rPr>
              <a:t>Internet </a:t>
            </a:r>
            <a:r>
              <a:rPr lang="zh-CN" altLang="en-US" sz="900" dirty="0" smtClean="0">
                <a:solidFill>
                  <a:schemeClr val="tx2">
                    <a:lumMod val="60000"/>
                    <a:lumOff val="40000"/>
                  </a:schemeClr>
                </a:solidFill>
              </a:rPr>
              <a:t>通信，该子网必须具有公有 </a:t>
            </a:r>
            <a:r>
              <a:rPr lang="en-US" altLang="zh-CN" sz="900" dirty="0" smtClean="0">
                <a:solidFill>
                  <a:schemeClr val="tx2">
                    <a:lumMod val="60000"/>
                    <a:lumOff val="40000"/>
                  </a:schemeClr>
                </a:solidFill>
              </a:rPr>
              <a:t>IP </a:t>
            </a:r>
            <a:r>
              <a:rPr lang="zh-CN" altLang="en-US" sz="900" dirty="0" smtClean="0">
                <a:solidFill>
                  <a:schemeClr val="tx2">
                    <a:lumMod val="60000"/>
                    <a:lumOff val="40000"/>
                  </a:schemeClr>
                </a:solidFill>
              </a:rPr>
              <a:t>地址或弹性 </a:t>
            </a:r>
            <a:r>
              <a:rPr lang="en-US" altLang="zh-CN" sz="900" dirty="0" smtClean="0">
                <a:solidFill>
                  <a:schemeClr val="tx2">
                    <a:lumMod val="60000"/>
                    <a:lumOff val="40000"/>
                  </a:schemeClr>
                </a:solidFill>
              </a:rPr>
              <a:t>IP </a:t>
            </a:r>
            <a:r>
              <a:rPr lang="zh-CN" altLang="en-US" sz="900" dirty="0" smtClean="0">
                <a:solidFill>
                  <a:schemeClr val="tx2">
                    <a:lumMod val="60000"/>
                    <a:lumOff val="40000"/>
                  </a:schemeClr>
                </a:solidFill>
              </a:rPr>
              <a:t>地址。有关公有 </a:t>
            </a:r>
            <a:r>
              <a:rPr lang="en-US" altLang="zh-CN" sz="900" dirty="0" smtClean="0">
                <a:solidFill>
                  <a:schemeClr val="tx2">
                    <a:lumMod val="60000"/>
                    <a:lumOff val="40000"/>
                  </a:schemeClr>
                </a:solidFill>
              </a:rPr>
              <a:t>IP </a:t>
            </a:r>
            <a:r>
              <a:rPr lang="zh-CN" altLang="en-US" sz="900" dirty="0" smtClean="0">
                <a:solidFill>
                  <a:schemeClr val="tx2">
                    <a:lumMod val="60000"/>
                    <a:lumOff val="40000"/>
                  </a:schemeClr>
                </a:solidFill>
              </a:rPr>
              <a:t>地址的更多信息，请参阅</a:t>
            </a:r>
            <a:r>
              <a:rPr lang="zh-CN" altLang="en-US" sz="900" dirty="0" smtClean="0">
                <a:solidFill>
                  <a:schemeClr val="tx2">
                    <a:lumMod val="60000"/>
                    <a:lumOff val="40000"/>
                  </a:schemeClr>
                </a:solidFill>
                <a:hlinkClick r:id="rId3" tooltip="公用和私有 IP 地址"/>
              </a:rPr>
              <a:t>公用和私有 </a:t>
            </a:r>
            <a:r>
              <a:rPr lang="en-US" altLang="zh-CN" sz="900" dirty="0" smtClean="0">
                <a:solidFill>
                  <a:schemeClr val="tx2">
                    <a:lumMod val="60000"/>
                    <a:lumOff val="40000"/>
                  </a:schemeClr>
                </a:solidFill>
                <a:hlinkClick r:id="rId3" tooltip="公用和私有 IP 地址"/>
              </a:rPr>
              <a:t>IP </a:t>
            </a:r>
            <a:r>
              <a:rPr lang="zh-CN" altLang="en-US" sz="900" dirty="0" smtClean="0">
                <a:solidFill>
                  <a:schemeClr val="tx2">
                    <a:lumMod val="60000"/>
                    <a:lumOff val="40000"/>
                  </a:schemeClr>
                </a:solidFill>
                <a:hlinkClick r:id="rId3" tooltip="公用和私有 IP 地址"/>
              </a:rPr>
              <a:t>地址</a:t>
            </a:r>
            <a:r>
              <a:rPr lang="zh-CN" altLang="en-US" sz="900" dirty="0" smtClean="0">
                <a:solidFill>
                  <a:schemeClr val="tx2">
                    <a:lumMod val="60000"/>
                    <a:lumOff val="40000"/>
                  </a:schemeClr>
                </a:solidFill>
              </a:rPr>
              <a:t>。</a:t>
            </a:r>
            <a:endParaRPr lang="en-US" altLang="zh-CN" sz="900" dirty="0" smtClean="0">
              <a:solidFill>
                <a:schemeClr val="tx2">
                  <a:lumMod val="60000"/>
                  <a:lumOff val="40000"/>
                </a:schemeClr>
              </a:solidFill>
            </a:endParaRPr>
          </a:p>
          <a:p>
            <a:pPr marL="0" lvl="1" indent="174625"/>
            <a:endParaRPr lang="zh-CN" altLang="en-US" sz="900" dirty="0" smtClean="0">
              <a:solidFill>
                <a:schemeClr val="tx2">
                  <a:lumMod val="60000"/>
                  <a:lumOff val="40000"/>
                </a:schemeClr>
              </a:solidFill>
            </a:endParaRPr>
          </a:p>
          <a:p>
            <a:pPr marL="0" lvl="1" indent="174625">
              <a:buFont typeface="Wingdings" pitchFamily="2" charset="2"/>
              <a:buChar char="v"/>
            </a:pPr>
            <a:r>
              <a:rPr lang="zh-CN" altLang="en-US" sz="900" dirty="0" smtClean="0">
                <a:solidFill>
                  <a:schemeClr val="tx2">
                    <a:lumMod val="60000"/>
                    <a:lumOff val="40000"/>
                  </a:schemeClr>
                </a:solidFill>
              </a:rPr>
              <a:t>如果一个子网没有通向 </a:t>
            </a:r>
            <a:r>
              <a:rPr lang="en-US" altLang="zh-CN" sz="900" dirty="0" smtClean="0">
                <a:solidFill>
                  <a:schemeClr val="tx2">
                    <a:lumMod val="60000"/>
                    <a:lumOff val="40000"/>
                  </a:schemeClr>
                </a:solidFill>
              </a:rPr>
              <a:t>Internet </a:t>
            </a:r>
            <a:r>
              <a:rPr lang="zh-CN" altLang="en-US" sz="900" dirty="0" smtClean="0">
                <a:solidFill>
                  <a:schemeClr val="tx2">
                    <a:lumMod val="60000"/>
                    <a:lumOff val="40000"/>
                  </a:schemeClr>
                </a:solidFill>
              </a:rPr>
              <a:t>网关的路由，这个子网便是私有子网。在此图中，子网 </a:t>
            </a:r>
            <a:r>
              <a:rPr lang="en-US" altLang="zh-CN" sz="900" dirty="0" smtClean="0">
                <a:solidFill>
                  <a:schemeClr val="tx2">
                    <a:lumMod val="60000"/>
                    <a:lumOff val="40000"/>
                  </a:schemeClr>
                </a:solidFill>
              </a:rPr>
              <a:t>2 </a:t>
            </a:r>
            <a:r>
              <a:rPr lang="zh-CN" altLang="en-US" sz="900" dirty="0" smtClean="0">
                <a:solidFill>
                  <a:schemeClr val="tx2">
                    <a:lumMod val="60000"/>
                    <a:lumOff val="40000"/>
                  </a:schemeClr>
                </a:solidFill>
              </a:rPr>
              <a:t>是私有子网。</a:t>
            </a:r>
            <a:endParaRPr lang="en-US" altLang="zh-CN" sz="900" dirty="0" smtClean="0">
              <a:solidFill>
                <a:schemeClr val="tx2">
                  <a:lumMod val="60000"/>
                  <a:lumOff val="40000"/>
                </a:schemeClr>
              </a:solidFill>
            </a:endParaRPr>
          </a:p>
          <a:p>
            <a:pPr marL="0" lvl="1" indent="174625"/>
            <a:endParaRPr lang="zh-CN" altLang="en-US" sz="900" dirty="0" smtClean="0">
              <a:solidFill>
                <a:schemeClr val="tx2">
                  <a:lumMod val="60000"/>
                  <a:lumOff val="40000"/>
                </a:schemeClr>
              </a:solidFill>
            </a:endParaRPr>
          </a:p>
          <a:p>
            <a:pPr marL="0" lvl="1" indent="174625">
              <a:buFont typeface="Wingdings" pitchFamily="2" charset="2"/>
              <a:buChar char="v"/>
            </a:pPr>
            <a:r>
              <a:rPr lang="zh-CN" altLang="en-US" sz="900" dirty="0" smtClean="0">
                <a:solidFill>
                  <a:schemeClr val="tx2">
                    <a:lumMod val="60000"/>
                    <a:lumOff val="40000"/>
                  </a:schemeClr>
                </a:solidFill>
              </a:rPr>
              <a:t>如果一个子网没有通向 </a:t>
            </a:r>
            <a:r>
              <a:rPr lang="en-US" altLang="zh-CN" sz="900" dirty="0" smtClean="0">
                <a:solidFill>
                  <a:schemeClr val="tx2">
                    <a:lumMod val="60000"/>
                    <a:lumOff val="40000"/>
                  </a:schemeClr>
                </a:solidFill>
              </a:rPr>
              <a:t>Internet </a:t>
            </a:r>
            <a:r>
              <a:rPr lang="zh-CN" altLang="en-US" sz="900" dirty="0" smtClean="0">
                <a:solidFill>
                  <a:schemeClr val="tx2">
                    <a:lumMod val="60000"/>
                    <a:lumOff val="40000"/>
                  </a:schemeClr>
                </a:solidFill>
              </a:rPr>
              <a:t>网关的路由，</a:t>
            </a:r>
            <a:r>
              <a:rPr lang="zh-CN" altLang="en-US" sz="900" b="1" dirty="0" smtClean="0">
                <a:solidFill>
                  <a:srgbClr val="FF0000"/>
                </a:solidFill>
              </a:rPr>
              <a:t>但其数据流会被路由到虚拟专用网关，这个子网便是仅限 </a:t>
            </a:r>
            <a:r>
              <a:rPr lang="en-US" altLang="zh-CN" sz="900" b="1" dirty="0" smtClean="0">
                <a:solidFill>
                  <a:srgbClr val="FF0000"/>
                </a:solidFill>
              </a:rPr>
              <a:t>VPN </a:t>
            </a:r>
            <a:r>
              <a:rPr lang="zh-CN" altLang="en-US" sz="900" b="1" dirty="0" smtClean="0">
                <a:solidFill>
                  <a:srgbClr val="FF0000"/>
                </a:solidFill>
              </a:rPr>
              <a:t>子网。</a:t>
            </a:r>
            <a:r>
              <a:rPr lang="zh-CN" altLang="en-US" sz="900" dirty="0" smtClean="0">
                <a:solidFill>
                  <a:schemeClr val="tx2">
                    <a:lumMod val="60000"/>
                    <a:lumOff val="40000"/>
                  </a:schemeClr>
                </a:solidFill>
              </a:rPr>
              <a:t>在此图中，子网 </a:t>
            </a:r>
            <a:r>
              <a:rPr lang="en-US" altLang="zh-CN" sz="900" dirty="0" smtClean="0">
                <a:solidFill>
                  <a:schemeClr val="tx2">
                    <a:lumMod val="60000"/>
                    <a:lumOff val="40000"/>
                  </a:schemeClr>
                </a:solidFill>
              </a:rPr>
              <a:t>3 </a:t>
            </a:r>
            <a:r>
              <a:rPr lang="zh-CN" altLang="en-US" sz="900" dirty="0" smtClean="0">
                <a:solidFill>
                  <a:schemeClr val="tx2">
                    <a:lumMod val="60000"/>
                    <a:lumOff val="40000"/>
                  </a:schemeClr>
                </a:solidFill>
              </a:rPr>
              <a:t>是仅限 </a:t>
            </a:r>
            <a:r>
              <a:rPr lang="en-US" altLang="zh-CN" sz="900" dirty="0" smtClean="0">
                <a:solidFill>
                  <a:schemeClr val="tx2">
                    <a:lumMod val="60000"/>
                    <a:lumOff val="40000"/>
                  </a:schemeClr>
                </a:solidFill>
              </a:rPr>
              <a:t>VPN </a:t>
            </a:r>
            <a:r>
              <a:rPr lang="zh-CN" altLang="en-US" sz="900" dirty="0" smtClean="0">
                <a:solidFill>
                  <a:schemeClr val="tx2">
                    <a:lumMod val="60000"/>
                    <a:lumOff val="40000"/>
                  </a:schemeClr>
                </a:solidFill>
              </a:rPr>
              <a:t>的子网。</a:t>
            </a:r>
          </a:p>
        </p:txBody>
      </p:sp>
      <p:sp>
        <p:nvSpPr>
          <p:cNvPr id="8" name="Rectangle 7"/>
          <p:cNvSpPr/>
          <p:nvPr/>
        </p:nvSpPr>
        <p:spPr>
          <a:xfrm>
            <a:off x="0" y="3424297"/>
            <a:ext cx="4419600" cy="1815882"/>
          </a:xfrm>
          <a:prstGeom prst="rect">
            <a:avLst/>
          </a:prstGeom>
        </p:spPr>
        <p:txBody>
          <a:bodyPr wrap="square">
            <a:spAutoFit/>
          </a:bodyPr>
          <a:lstStyle/>
          <a:p>
            <a:r>
              <a:rPr lang="zh-CN" altLang="en-US" sz="800" b="1" dirty="0" smtClean="0"/>
              <a:t>问：</a:t>
            </a:r>
            <a:r>
              <a:rPr lang="en-US" altLang="zh-CN" sz="800" b="1" dirty="0" smtClean="0"/>
              <a:t>VPC </a:t>
            </a:r>
            <a:r>
              <a:rPr lang="zh-CN" altLang="en-US" sz="800" b="1" dirty="0" smtClean="0"/>
              <a:t>中的实例如何访问 </a:t>
            </a:r>
            <a:r>
              <a:rPr lang="en-US" altLang="zh-CN" sz="800" b="1" dirty="0" smtClean="0"/>
              <a:t>Internet</a:t>
            </a:r>
            <a:r>
              <a:rPr lang="zh-CN" altLang="en-US" sz="800" b="1" dirty="0" smtClean="0"/>
              <a:t>？</a:t>
            </a:r>
            <a:endParaRPr lang="zh-CN" altLang="en-US" sz="800" dirty="0" smtClean="0"/>
          </a:p>
          <a:p>
            <a:r>
              <a:rPr lang="en-US" altLang="zh-CN" sz="800" dirty="0" smtClean="0"/>
              <a:t>VPC </a:t>
            </a:r>
            <a:r>
              <a:rPr lang="zh-CN" altLang="en-US" sz="800" dirty="0" smtClean="0"/>
              <a:t>中的实例可以借助弹性 </a:t>
            </a:r>
            <a:r>
              <a:rPr lang="en-US" altLang="zh-CN" sz="800" dirty="0" smtClean="0"/>
              <a:t>IP </a:t>
            </a:r>
            <a:r>
              <a:rPr lang="zh-CN" altLang="en-US" sz="800" dirty="0" smtClean="0"/>
              <a:t>地址 </a:t>
            </a:r>
            <a:r>
              <a:rPr lang="en-US" altLang="zh-CN" sz="800" dirty="0" smtClean="0"/>
              <a:t>(EIP) </a:t>
            </a:r>
            <a:r>
              <a:rPr lang="zh-CN" altLang="en-US" sz="800" dirty="0" smtClean="0"/>
              <a:t>直接与 </a:t>
            </a:r>
            <a:r>
              <a:rPr lang="en-US" altLang="zh-CN" sz="800" dirty="0" smtClean="0"/>
              <a:t>Internet </a:t>
            </a:r>
            <a:r>
              <a:rPr lang="zh-CN" altLang="en-US" sz="800" dirty="0" smtClean="0"/>
              <a:t>进行出站通信，以及从 </a:t>
            </a:r>
            <a:r>
              <a:rPr lang="en-US" altLang="zh-CN" sz="800" dirty="0" smtClean="0"/>
              <a:t>Internet</a:t>
            </a:r>
            <a:r>
              <a:rPr lang="zh-CN" altLang="en-US" sz="800" dirty="0" smtClean="0"/>
              <a:t>（如 </a:t>
            </a:r>
            <a:r>
              <a:rPr lang="en-US" altLang="zh-CN" sz="800" dirty="0" smtClean="0"/>
              <a:t>Web </a:t>
            </a:r>
            <a:r>
              <a:rPr lang="zh-CN" altLang="en-US" sz="800" dirty="0" smtClean="0"/>
              <a:t>服务器）接收主动提供的入站流量。</a:t>
            </a:r>
            <a:br>
              <a:rPr lang="zh-CN" altLang="en-US" sz="800" dirty="0" smtClean="0"/>
            </a:br>
            <a:endParaRPr lang="zh-CN" altLang="en-US" sz="800" dirty="0" smtClean="0"/>
          </a:p>
          <a:p>
            <a:r>
              <a:rPr lang="zh-CN" altLang="en-US" sz="800" b="1" dirty="0" smtClean="0"/>
              <a:t>问：没有 </a:t>
            </a:r>
            <a:r>
              <a:rPr lang="en-US" altLang="zh-CN" sz="800" b="1" dirty="0" smtClean="0"/>
              <a:t>EIP </a:t>
            </a:r>
            <a:r>
              <a:rPr lang="zh-CN" altLang="en-US" sz="800" b="1" dirty="0" smtClean="0"/>
              <a:t>的实例如何访问 </a:t>
            </a:r>
            <a:r>
              <a:rPr lang="en-US" altLang="zh-CN" sz="800" b="1" dirty="0" smtClean="0"/>
              <a:t>Internet</a:t>
            </a:r>
            <a:r>
              <a:rPr lang="zh-CN" altLang="en-US" sz="800" b="1" dirty="0" smtClean="0"/>
              <a:t>？</a:t>
            </a:r>
            <a:endParaRPr lang="zh-CN" altLang="en-US" sz="800" dirty="0" smtClean="0"/>
          </a:p>
          <a:p>
            <a:r>
              <a:rPr lang="zh-CN" altLang="en-US" sz="800" dirty="0" smtClean="0"/>
              <a:t>没有 </a:t>
            </a:r>
            <a:r>
              <a:rPr lang="en-US" altLang="zh-CN" sz="800" dirty="0" smtClean="0"/>
              <a:t>EIP </a:t>
            </a:r>
            <a:r>
              <a:rPr lang="zh-CN" altLang="en-US" sz="800" dirty="0" smtClean="0"/>
              <a:t>的实例可以通过以下两种方式之一访问 </a:t>
            </a:r>
            <a:r>
              <a:rPr lang="en-US" altLang="zh-CN" sz="800" dirty="0" smtClean="0"/>
              <a:t>Internet:</a:t>
            </a:r>
          </a:p>
          <a:p>
            <a:pPr>
              <a:buFont typeface="Arial" pitchFamily="34" charset="0"/>
              <a:buChar char="•"/>
            </a:pPr>
            <a:r>
              <a:rPr lang="zh-CN" altLang="en-US" sz="800" dirty="0" smtClean="0">
                <a:solidFill>
                  <a:srgbClr val="FF0000"/>
                </a:solidFill>
              </a:rPr>
              <a:t>没有 </a:t>
            </a:r>
            <a:r>
              <a:rPr lang="en-US" altLang="zh-CN" sz="800" dirty="0" smtClean="0">
                <a:solidFill>
                  <a:srgbClr val="FF0000"/>
                </a:solidFill>
              </a:rPr>
              <a:t>EIP </a:t>
            </a:r>
            <a:r>
              <a:rPr lang="zh-CN" altLang="en-US" sz="800" dirty="0" smtClean="0">
                <a:solidFill>
                  <a:srgbClr val="FF0000"/>
                </a:solidFill>
              </a:rPr>
              <a:t>的实例可以通过 </a:t>
            </a:r>
            <a:r>
              <a:rPr lang="en-US" altLang="zh-CN" sz="800" dirty="0" smtClean="0">
                <a:solidFill>
                  <a:srgbClr val="FF0000"/>
                </a:solidFill>
              </a:rPr>
              <a:t>NAT </a:t>
            </a:r>
            <a:r>
              <a:rPr lang="zh-CN" altLang="en-US" sz="800" dirty="0" smtClean="0">
                <a:solidFill>
                  <a:srgbClr val="FF0000"/>
                </a:solidFill>
              </a:rPr>
              <a:t>网关路由其流量来访问 </a:t>
            </a:r>
            <a:r>
              <a:rPr lang="en-US" altLang="zh-CN" sz="800" dirty="0" smtClean="0">
                <a:solidFill>
                  <a:srgbClr val="FF0000"/>
                </a:solidFill>
              </a:rPr>
              <a:t>Internet</a:t>
            </a:r>
            <a:r>
              <a:rPr lang="zh-CN" altLang="en-US" sz="800" dirty="0" smtClean="0"/>
              <a:t>。这些实例使用 </a:t>
            </a:r>
            <a:r>
              <a:rPr lang="en-US" altLang="zh-CN" sz="800" dirty="0" smtClean="0"/>
              <a:t>NAT </a:t>
            </a:r>
            <a:r>
              <a:rPr lang="zh-CN" altLang="en-US" sz="800" dirty="0" smtClean="0"/>
              <a:t>网关的 </a:t>
            </a:r>
            <a:r>
              <a:rPr lang="en-US" altLang="zh-CN" sz="800" dirty="0" smtClean="0"/>
              <a:t>EIP </a:t>
            </a:r>
            <a:r>
              <a:rPr lang="zh-CN" altLang="en-US" sz="800" dirty="0" smtClean="0"/>
              <a:t>来访问 </a:t>
            </a:r>
            <a:r>
              <a:rPr lang="en-US" altLang="zh-CN" sz="800" dirty="0" smtClean="0"/>
              <a:t>Internet</a:t>
            </a:r>
            <a:r>
              <a:rPr lang="zh-CN" altLang="en-US" sz="800" dirty="0" smtClean="0"/>
              <a:t>。</a:t>
            </a:r>
            <a:r>
              <a:rPr lang="en-US" altLang="zh-CN" sz="800" dirty="0" smtClean="0"/>
              <a:t>NAT </a:t>
            </a:r>
            <a:r>
              <a:rPr lang="zh-CN" altLang="en-US" sz="800" dirty="0" smtClean="0"/>
              <a:t>网关允许出站通信，但无法让连接 </a:t>
            </a:r>
            <a:r>
              <a:rPr lang="en-US" altLang="zh-CN" sz="800" dirty="0" smtClean="0"/>
              <a:t>Internet </a:t>
            </a:r>
            <a:r>
              <a:rPr lang="zh-CN" altLang="en-US" sz="800" dirty="0" smtClean="0"/>
              <a:t>的计算机发起通向使用 </a:t>
            </a:r>
            <a:r>
              <a:rPr lang="en-US" altLang="zh-CN" sz="800" dirty="0" smtClean="0"/>
              <a:t>NAT </a:t>
            </a:r>
            <a:r>
              <a:rPr lang="zh-CN" altLang="en-US" sz="800" dirty="0" smtClean="0"/>
              <a:t>且具有私有地址的计算机的连接。</a:t>
            </a:r>
          </a:p>
          <a:p>
            <a:pPr>
              <a:buFont typeface="Arial" pitchFamily="34" charset="0"/>
              <a:buChar char="•"/>
            </a:pPr>
            <a:r>
              <a:rPr lang="zh-CN" altLang="en-US" sz="800" dirty="0" smtClean="0">
                <a:solidFill>
                  <a:srgbClr val="FF0000"/>
                </a:solidFill>
              </a:rPr>
              <a:t>对于采用硬件 </a:t>
            </a:r>
            <a:r>
              <a:rPr lang="en-US" altLang="zh-CN" sz="800" dirty="0" smtClean="0">
                <a:solidFill>
                  <a:srgbClr val="FF0000"/>
                </a:solidFill>
              </a:rPr>
              <a:t>VPN </a:t>
            </a:r>
            <a:r>
              <a:rPr lang="zh-CN" altLang="en-US" sz="800" dirty="0" smtClean="0">
                <a:solidFill>
                  <a:srgbClr val="FF0000"/>
                </a:solidFill>
              </a:rPr>
              <a:t>连接的 </a:t>
            </a:r>
            <a:r>
              <a:rPr lang="en-US" altLang="zh-CN" sz="800" dirty="0" smtClean="0">
                <a:solidFill>
                  <a:srgbClr val="FF0000"/>
                </a:solidFill>
              </a:rPr>
              <a:t>VPC</a:t>
            </a:r>
            <a:r>
              <a:rPr lang="zh-CN" altLang="en-US" sz="800" dirty="0" smtClean="0">
                <a:solidFill>
                  <a:srgbClr val="FF0000"/>
                </a:solidFill>
              </a:rPr>
              <a:t>，实例可以将其 </a:t>
            </a:r>
            <a:r>
              <a:rPr lang="en-US" altLang="zh-CN" sz="800" dirty="0" smtClean="0">
                <a:solidFill>
                  <a:srgbClr val="FF0000"/>
                </a:solidFill>
              </a:rPr>
              <a:t>Internet </a:t>
            </a:r>
            <a:r>
              <a:rPr lang="zh-CN" altLang="en-US" sz="800" dirty="0" smtClean="0">
                <a:solidFill>
                  <a:srgbClr val="FF0000"/>
                </a:solidFill>
              </a:rPr>
              <a:t>流量通过虚拟专用网关</a:t>
            </a:r>
            <a:r>
              <a:rPr lang="zh-CN" altLang="en-US" sz="800" dirty="0" smtClean="0"/>
              <a:t>下传到现有的数据中心。它可从该处借助现有出口点和网络安全</a:t>
            </a:r>
            <a:r>
              <a:rPr lang="en-US" altLang="zh-CN" sz="800" dirty="0" smtClean="0"/>
              <a:t>/</a:t>
            </a:r>
            <a:r>
              <a:rPr lang="zh-CN" altLang="en-US" sz="800" dirty="0" smtClean="0"/>
              <a:t>监控设备访问 </a:t>
            </a:r>
            <a:r>
              <a:rPr lang="en-US" altLang="zh-CN" sz="800" dirty="0" smtClean="0"/>
              <a:t>Internet</a:t>
            </a:r>
            <a:r>
              <a:rPr lang="zh-CN" altLang="en-US" sz="800" dirty="0" smtClean="0"/>
              <a:t>。</a:t>
            </a:r>
          </a:p>
          <a:p>
            <a:r>
              <a:rPr lang="zh-CN" altLang="en-US" sz="800" b="1" dirty="0" smtClean="0"/>
              <a:t>问：可否使用软件 </a:t>
            </a:r>
            <a:r>
              <a:rPr lang="en-US" altLang="zh-CN" sz="800" b="1" dirty="0" smtClean="0"/>
              <a:t>VPN </a:t>
            </a:r>
            <a:r>
              <a:rPr lang="zh-CN" altLang="en-US" sz="800" b="1" dirty="0" smtClean="0"/>
              <a:t>连接 </a:t>
            </a:r>
            <a:r>
              <a:rPr lang="en-US" altLang="zh-CN" sz="800" b="1" dirty="0" smtClean="0"/>
              <a:t>VPC</a:t>
            </a:r>
            <a:r>
              <a:rPr lang="zh-CN" altLang="en-US" sz="800" b="1" dirty="0" smtClean="0"/>
              <a:t>？</a:t>
            </a:r>
            <a:endParaRPr lang="zh-CN" altLang="en-US" sz="800" dirty="0" smtClean="0"/>
          </a:p>
          <a:p>
            <a:r>
              <a:rPr lang="zh-CN" altLang="en-US" sz="800" dirty="0" smtClean="0"/>
              <a:t>可以。您可以使用第三方软件 </a:t>
            </a:r>
            <a:r>
              <a:rPr lang="en-US" altLang="zh-CN" sz="800" dirty="0" smtClean="0"/>
              <a:t>VPN</a:t>
            </a:r>
            <a:r>
              <a:rPr lang="zh-CN" altLang="en-US" sz="800" dirty="0" smtClean="0"/>
              <a:t>，利用您的 </a:t>
            </a:r>
            <a:r>
              <a:rPr lang="en-US" altLang="zh-CN" sz="800" dirty="0" smtClean="0"/>
              <a:t>VPC </a:t>
            </a:r>
            <a:r>
              <a:rPr lang="zh-CN" altLang="en-US" sz="800" dirty="0" smtClean="0"/>
              <a:t>经由 </a:t>
            </a:r>
            <a:r>
              <a:rPr lang="en-US" altLang="zh-CN" sz="800" dirty="0" smtClean="0"/>
              <a:t>Internet </a:t>
            </a:r>
            <a:r>
              <a:rPr lang="zh-CN" altLang="en-US" sz="800" dirty="0" smtClean="0"/>
              <a:t>网关创建站到站或远程访问 </a:t>
            </a:r>
            <a:r>
              <a:rPr lang="en-US" altLang="zh-CN" sz="800" dirty="0" smtClean="0"/>
              <a:t>VPN </a:t>
            </a:r>
            <a:r>
              <a:rPr lang="zh-CN" altLang="en-US" sz="800" dirty="0" smtClean="0"/>
              <a:t>连接。</a:t>
            </a:r>
            <a:endParaRPr lang="zh-CN" altLang="en-US" sz="8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zh-CN" altLang="en-US" dirty="0" smtClean="0"/>
              <a:t>一</a:t>
            </a:r>
            <a:r>
              <a:rPr lang="zh-CN" altLang="en-US" b="1" dirty="0" smtClean="0"/>
              <a:t>个</a:t>
            </a:r>
            <a:r>
              <a:rPr lang="en-US" altLang="zh-CN" b="1" dirty="0" smtClean="0"/>
              <a:t>VPC</a:t>
            </a:r>
            <a:r>
              <a:rPr lang="zh-CN" altLang="en-US" b="1" dirty="0" smtClean="0"/>
              <a:t>的不同子网之间，都是可以互通的。</a:t>
            </a:r>
            <a:r>
              <a:rPr lang="zh-CN" altLang="en-US" dirty="0" smtClean="0"/>
              <a:t>可以通过</a:t>
            </a:r>
            <a:r>
              <a:rPr lang="en-US" altLang="zh-CN" dirty="0" smtClean="0"/>
              <a:t>NACL</a:t>
            </a:r>
            <a:r>
              <a:rPr lang="zh-CN" altLang="en-US" dirty="0" smtClean="0"/>
              <a:t>或者结合安全组来进一步加强访问控制。</a:t>
            </a:r>
            <a:endParaRPr lang="en-US" altLang="zh-CN" dirty="0" smtClean="0"/>
          </a:p>
          <a:p>
            <a:r>
              <a:rPr lang="zh-CN" altLang="en-US" dirty="0" smtClean="0"/>
              <a:t>一个 </a:t>
            </a:r>
            <a:r>
              <a:rPr lang="en-US" altLang="zh-CN" dirty="0" smtClean="0"/>
              <a:t>VPC</a:t>
            </a:r>
            <a:r>
              <a:rPr lang="zh-CN" altLang="en-US" dirty="0" smtClean="0"/>
              <a:t>内的不同子网默认通的，与互联网连接需要</a:t>
            </a:r>
            <a:r>
              <a:rPr lang="en-US" altLang="zh-CN" dirty="0" smtClean="0"/>
              <a:t>IGW</a:t>
            </a:r>
            <a:r>
              <a:rPr lang="zh-CN" altLang="en-US" dirty="0" smtClean="0"/>
              <a:t>，需要安全组允许。</a:t>
            </a:r>
            <a:endParaRPr lang="en-US" altLang="zh-CN" dirty="0" smtClean="0"/>
          </a:p>
          <a:p>
            <a:r>
              <a:rPr lang="zh-CN" altLang="en-US" dirty="0" smtClean="0"/>
              <a:t>你的</a:t>
            </a:r>
            <a:r>
              <a:rPr lang="en-US" altLang="zh-CN" dirty="0" smtClean="0"/>
              <a:t>subnet</a:t>
            </a:r>
            <a:r>
              <a:rPr lang="zh-CN" altLang="en-US" dirty="0" smtClean="0"/>
              <a:t>是否能用到</a:t>
            </a:r>
            <a:r>
              <a:rPr lang="en-US" altLang="zh-CN" dirty="0" smtClean="0"/>
              <a:t>IGW</a:t>
            </a:r>
            <a:r>
              <a:rPr lang="zh-CN" altLang="en-US" dirty="0" smtClean="0"/>
              <a:t>，主要是看</a:t>
            </a:r>
            <a:r>
              <a:rPr lang="en-US" altLang="zh-CN" dirty="0" smtClean="0"/>
              <a:t>subnet</a:t>
            </a:r>
            <a:r>
              <a:rPr lang="zh-CN" altLang="en-US" dirty="0" smtClean="0"/>
              <a:t>上配置的路由表有没有使用到或者指向</a:t>
            </a:r>
            <a:r>
              <a:rPr lang="en-US" altLang="zh-CN" dirty="0" smtClean="0"/>
              <a:t>IGW</a:t>
            </a:r>
            <a:r>
              <a:rPr lang="zh-CN" altLang="en-US" dirty="0" smtClean="0"/>
              <a:t>。当然还要看你的这个</a:t>
            </a:r>
            <a:r>
              <a:rPr lang="en-US" altLang="zh-CN" dirty="0" smtClean="0"/>
              <a:t>Subnet</a:t>
            </a:r>
            <a:r>
              <a:rPr lang="zh-CN" altLang="en-US" dirty="0" smtClean="0"/>
              <a:t>里面具体那个</a:t>
            </a:r>
            <a:r>
              <a:rPr lang="en-US" altLang="zh-CN" dirty="0" smtClean="0"/>
              <a:t>EC2</a:t>
            </a:r>
            <a:r>
              <a:rPr lang="zh-CN" altLang="en-US" dirty="0" smtClean="0"/>
              <a:t>实例本身是否具备公网</a:t>
            </a:r>
            <a:r>
              <a:rPr lang="en-US" altLang="zh-CN" dirty="0" smtClean="0"/>
              <a:t>IP</a:t>
            </a:r>
            <a:r>
              <a:rPr lang="zh-CN" altLang="en-US" dirty="0" smtClean="0"/>
              <a:t>地址。</a:t>
            </a:r>
            <a:endParaRPr lang="en-US" altLang="zh-CN" dirty="0" smtClean="0"/>
          </a:p>
          <a:p>
            <a:endParaRPr lang="en-US" altLang="zh-CN" dirty="0" smtClean="0"/>
          </a:p>
          <a:p>
            <a:r>
              <a:rPr lang="zh-CN" altLang="en-US" dirty="0" smtClean="0"/>
              <a:t>比如你有开发、测试、生产的不同系统，可以放在不同的</a:t>
            </a:r>
            <a:r>
              <a:rPr lang="en-US" altLang="zh-CN" dirty="0" smtClean="0"/>
              <a:t>VPC</a:t>
            </a:r>
            <a:r>
              <a:rPr lang="zh-CN" altLang="en-US" dirty="0" smtClean="0"/>
              <a:t>，不同的项目也可以放在不同的</a:t>
            </a:r>
            <a:r>
              <a:rPr lang="en-US" altLang="zh-CN" dirty="0" smtClean="0"/>
              <a:t>VPC</a:t>
            </a:r>
            <a:r>
              <a:rPr lang="zh-CN" altLang="en-US" dirty="0" smtClean="0"/>
              <a:t>。目前</a:t>
            </a:r>
            <a:r>
              <a:rPr lang="en-US" altLang="zh-CN" dirty="0" smtClean="0"/>
              <a:t>VPC Peering</a:t>
            </a:r>
            <a:r>
              <a:rPr lang="zh-CN" altLang="en-US" dirty="0" smtClean="0"/>
              <a:t>支持同一</a:t>
            </a:r>
            <a:r>
              <a:rPr lang="en-US" altLang="zh-CN" dirty="0" smtClean="0"/>
              <a:t>Region</a:t>
            </a:r>
            <a:r>
              <a:rPr lang="zh-CN" altLang="en-US" dirty="0" smtClean="0"/>
              <a:t>，大流量没有问题。</a:t>
            </a:r>
            <a:endParaRPr lang="en-US" altLang="zh-CN" dirty="0" smtClean="0"/>
          </a:p>
          <a:p>
            <a:endParaRPr lang="en-US" dirty="0" smtClean="0"/>
          </a:p>
          <a:p>
            <a:r>
              <a:rPr lang="zh-CN" altLang="en-US" dirty="0" smtClean="0"/>
              <a:t>如果你创建一个</a:t>
            </a:r>
            <a:r>
              <a:rPr lang="en-US" altLang="zh-CN" dirty="0" smtClean="0"/>
              <a:t>VPC</a:t>
            </a:r>
            <a:r>
              <a:rPr lang="zh-CN" altLang="en-US" dirty="0" smtClean="0"/>
              <a:t>，那么它的范围是占用整个</a:t>
            </a:r>
            <a:r>
              <a:rPr lang="en-US" altLang="zh-CN" dirty="0" smtClean="0"/>
              <a:t>Region</a:t>
            </a:r>
            <a:r>
              <a:rPr lang="zh-CN" altLang="en-US" dirty="0" smtClean="0"/>
              <a:t>下的所有</a:t>
            </a:r>
            <a:r>
              <a:rPr lang="en-US" altLang="zh-CN" dirty="0" smtClean="0"/>
              <a:t>AZ</a:t>
            </a:r>
            <a:r>
              <a:rPr lang="zh-CN" altLang="en-US" dirty="0" smtClean="0"/>
              <a:t>，但是如果你真的要去使用这些</a:t>
            </a:r>
            <a:r>
              <a:rPr lang="en-US" altLang="zh-CN" dirty="0" smtClean="0"/>
              <a:t>AZ</a:t>
            </a:r>
            <a:r>
              <a:rPr lang="zh-CN" altLang="en-US" dirty="0" smtClean="0"/>
              <a:t>，你必须要创建出</a:t>
            </a:r>
            <a:r>
              <a:rPr lang="en-US" altLang="zh-CN" dirty="0" smtClean="0"/>
              <a:t>subnet</a:t>
            </a:r>
            <a:r>
              <a:rPr lang="zh-CN" altLang="en-US" dirty="0" smtClean="0"/>
              <a:t>。如果你是在一个</a:t>
            </a:r>
            <a:r>
              <a:rPr lang="en-US" altLang="zh-CN" dirty="0" smtClean="0"/>
              <a:t>VPC</a:t>
            </a:r>
            <a:r>
              <a:rPr lang="zh-CN" altLang="en-US" dirty="0" smtClean="0"/>
              <a:t>内，然后去创建出</a:t>
            </a:r>
            <a:r>
              <a:rPr lang="en-US" altLang="zh-CN" dirty="0" smtClean="0"/>
              <a:t>subnet</a:t>
            </a:r>
            <a:r>
              <a:rPr lang="zh-CN" altLang="en-US" dirty="0" smtClean="0"/>
              <a:t>，缺省情况下</a:t>
            </a:r>
            <a:r>
              <a:rPr lang="zh-CN" altLang="en-US" b="1" dirty="0" smtClean="0"/>
              <a:t>，由于路由表的搭配和</a:t>
            </a:r>
            <a:r>
              <a:rPr lang="en-US" altLang="zh-CN" b="1" dirty="0" smtClean="0"/>
              <a:t>IGW</a:t>
            </a:r>
            <a:r>
              <a:rPr lang="zh-CN" altLang="en-US" b="1" dirty="0" smtClean="0"/>
              <a:t>的设置，</a:t>
            </a:r>
            <a:r>
              <a:rPr lang="zh-CN" altLang="en-US" dirty="0" smtClean="0"/>
              <a:t>其实你的</a:t>
            </a:r>
            <a:r>
              <a:rPr lang="en-US" altLang="zh-CN" dirty="0" smtClean="0"/>
              <a:t>subnet</a:t>
            </a:r>
            <a:r>
              <a:rPr lang="zh-CN" altLang="en-US" dirty="0" smtClean="0"/>
              <a:t>本身就是</a:t>
            </a:r>
            <a:r>
              <a:rPr lang="en-US" altLang="zh-CN" dirty="0" smtClean="0"/>
              <a:t>private</a:t>
            </a:r>
            <a:r>
              <a:rPr lang="zh-CN" altLang="en-US" dirty="0" smtClean="0"/>
              <a:t>。如果跨</a:t>
            </a:r>
            <a:r>
              <a:rPr lang="en-US" altLang="zh-CN" dirty="0" smtClean="0"/>
              <a:t>AZ</a:t>
            </a:r>
            <a:r>
              <a:rPr lang="zh-CN" altLang="en-US" dirty="0" smtClean="0"/>
              <a:t>的话，并不影响这几个</a:t>
            </a:r>
            <a:r>
              <a:rPr lang="en-US" altLang="zh-CN" dirty="0" smtClean="0"/>
              <a:t>AZ</a:t>
            </a:r>
            <a:r>
              <a:rPr lang="zh-CN" altLang="en-US" dirty="0" smtClean="0"/>
              <a:t>在同一个</a:t>
            </a:r>
            <a:r>
              <a:rPr lang="en-US" altLang="zh-CN" dirty="0" smtClean="0"/>
              <a:t>Region</a:t>
            </a:r>
            <a:r>
              <a:rPr lang="zh-CN" altLang="en-US" dirty="0" smtClean="0"/>
              <a:t>中、同一个</a:t>
            </a:r>
            <a:r>
              <a:rPr lang="en-US" altLang="zh-CN" dirty="0" smtClean="0"/>
              <a:t>VPC</a:t>
            </a:r>
            <a:r>
              <a:rPr lang="zh-CN" altLang="en-US" dirty="0" smtClean="0"/>
              <a:t>下的特性，</a:t>
            </a:r>
            <a:r>
              <a:rPr lang="zh-CN" altLang="en-US" b="1" dirty="0" smtClean="0">
                <a:solidFill>
                  <a:srgbClr val="FF0000"/>
                </a:solidFill>
              </a:rPr>
              <a:t>所以说就算是不同的</a:t>
            </a:r>
            <a:r>
              <a:rPr lang="en-US" altLang="zh-CN" b="1" dirty="0" smtClean="0">
                <a:solidFill>
                  <a:srgbClr val="FF0000"/>
                </a:solidFill>
              </a:rPr>
              <a:t>AZ</a:t>
            </a:r>
            <a:r>
              <a:rPr lang="zh-CN" altLang="en-US" b="1" dirty="0" smtClean="0">
                <a:solidFill>
                  <a:srgbClr val="FF0000"/>
                </a:solidFill>
              </a:rPr>
              <a:t>，但是在一个</a:t>
            </a:r>
            <a:r>
              <a:rPr lang="en-US" altLang="zh-CN" b="1" dirty="0" smtClean="0">
                <a:solidFill>
                  <a:srgbClr val="FF0000"/>
                </a:solidFill>
              </a:rPr>
              <a:t>Region</a:t>
            </a:r>
            <a:r>
              <a:rPr lang="zh-CN" altLang="en-US" b="1" dirty="0" smtClean="0">
                <a:solidFill>
                  <a:srgbClr val="FF0000"/>
                </a:solidFill>
              </a:rPr>
              <a:t>内，如果它们是</a:t>
            </a:r>
            <a:r>
              <a:rPr lang="en-US" altLang="zh-CN" b="1" dirty="0" smtClean="0">
                <a:solidFill>
                  <a:srgbClr val="FF0000"/>
                </a:solidFill>
              </a:rPr>
              <a:t>private subnet</a:t>
            </a:r>
            <a:r>
              <a:rPr lang="zh-CN" altLang="en-US" b="1" dirty="0" smtClean="0">
                <a:solidFill>
                  <a:srgbClr val="FF0000"/>
                </a:solidFill>
              </a:rPr>
              <a:t>，他们之间是互通的</a:t>
            </a:r>
            <a:r>
              <a:rPr lang="zh-CN" altLang="en-US" dirty="0" smtClean="0"/>
              <a:t>。</a:t>
            </a:r>
            <a:endParaRPr lang="en-US" dirty="0"/>
          </a:p>
        </p:txBody>
      </p:sp>
      <p:sp>
        <p:nvSpPr>
          <p:cNvPr id="3" name="Content Placeholder 2"/>
          <p:cNvSpPr>
            <a:spLocks noGrp="1"/>
          </p:cNvSpPr>
          <p:nvPr>
            <p:ph sz="quarter" idx="10"/>
          </p:nvPr>
        </p:nvSpPr>
        <p:spPr/>
        <p:txBody>
          <a:bodyPr/>
          <a:lstStyle/>
          <a:p>
            <a:r>
              <a:rPr lang="en-US" dirty="0" smtClean="0">
                <a:hlinkClick r:id="rId2"/>
              </a:rPr>
              <a:t>http://www.tuicool.com/articles/qeABrq2</a:t>
            </a:r>
            <a:r>
              <a:rPr lang="en-US" dirty="0" smtClean="0"/>
              <a:t> </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4098" name="Picture 2"/>
          <p:cNvPicPr>
            <a:picLocks noChangeAspect="1" noChangeArrowheads="1"/>
          </p:cNvPicPr>
          <p:nvPr/>
        </p:nvPicPr>
        <p:blipFill>
          <a:blip r:embed="rId2" cstate="print"/>
          <a:srcRect/>
          <a:stretch>
            <a:fillRect/>
          </a:stretch>
        </p:blipFill>
        <p:spPr bwMode="auto">
          <a:xfrm>
            <a:off x="633324" y="1905000"/>
            <a:ext cx="6163034" cy="1314450"/>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3124200" y="2895600"/>
            <a:ext cx="3795713" cy="1993909"/>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7170" name="Picture 2"/>
          <p:cNvPicPr>
            <a:picLocks noChangeAspect="1" noChangeArrowheads="1"/>
          </p:cNvPicPr>
          <p:nvPr/>
        </p:nvPicPr>
        <p:blipFill>
          <a:blip r:embed="rId2" cstate="print"/>
          <a:srcRect/>
          <a:stretch>
            <a:fillRect/>
          </a:stretch>
        </p:blipFill>
        <p:spPr bwMode="auto">
          <a:xfrm>
            <a:off x="0" y="0"/>
            <a:ext cx="3429000" cy="1954094"/>
          </a:xfrm>
          <a:prstGeom prst="rect">
            <a:avLst/>
          </a:prstGeom>
          <a:noFill/>
          <a:ln w="9525">
            <a:noFill/>
            <a:miter lim="800000"/>
            <a:headEnd/>
            <a:tailEnd/>
          </a:ln>
        </p:spPr>
      </p:pic>
      <p:pic>
        <p:nvPicPr>
          <p:cNvPr id="7171" name="Picture 3"/>
          <p:cNvPicPr>
            <a:picLocks noChangeAspect="1" noChangeArrowheads="1"/>
          </p:cNvPicPr>
          <p:nvPr/>
        </p:nvPicPr>
        <p:blipFill>
          <a:blip r:embed="rId3" cstate="print"/>
          <a:srcRect/>
          <a:stretch>
            <a:fillRect/>
          </a:stretch>
        </p:blipFill>
        <p:spPr bwMode="auto">
          <a:xfrm>
            <a:off x="3048000" y="1143000"/>
            <a:ext cx="3848764" cy="1828800"/>
          </a:xfrm>
          <a:prstGeom prst="rect">
            <a:avLst/>
          </a:prstGeom>
          <a:noFill/>
          <a:ln w="9525">
            <a:noFill/>
            <a:miter lim="800000"/>
            <a:headEnd/>
            <a:tailEnd/>
          </a:ln>
        </p:spPr>
      </p:pic>
      <p:pic>
        <p:nvPicPr>
          <p:cNvPr id="7172" name="Picture 4"/>
          <p:cNvPicPr>
            <a:picLocks noChangeAspect="1" noChangeArrowheads="1"/>
          </p:cNvPicPr>
          <p:nvPr/>
        </p:nvPicPr>
        <p:blipFill>
          <a:blip r:embed="rId4" cstate="print"/>
          <a:srcRect/>
          <a:stretch>
            <a:fillRect/>
          </a:stretch>
        </p:blipFill>
        <p:spPr bwMode="auto">
          <a:xfrm>
            <a:off x="3733800" y="3124200"/>
            <a:ext cx="3581400" cy="1879089"/>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8194" name="Picture 2"/>
          <p:cNvPicPr>
            <a:picLocks noChangeAspect="1" noChangeArrowheads="1"/>
          </p:cNvPicPr>
          <p:nvPr/>
        </p:nvPicPr>
        <p:blipFill>
          <a:blip r:embed="rId2" cstate="print"/>
          <a:srcRect/>
          <a:stretch>
            <a:fillRect/>
          </a:stretch>
        </p:blipFill>
        <p:spPr bwMode="auto">
          <a:xfrm>
            <a:off x="1681163" y="2081213"/>
            <a:ext cx="3952875" cy="1323975"/>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altLang="zh-CN" dirty="0" smtClean="0"/>
              <a:t>1. </a:t>
            </a:r>
            <a:r>
              <a:rPr lang="zh-CN" altLang="en-US" dirty="0" smtClean="0"/>
              <a:t>同步调用  </a:t>
            </a:r>
          </a:p>
          <a:p>
            <a:pPr lvl="1"/>
            <a:r>
              <a:rPr lang="zh-CN" altLang="en-US" dirty="0" smtClean="0"/>
              <a:t>   客户方等待调用执行完成并返回结果。  </a:t>
            </a:r>
          </a:p>
          <a:p>
            <a:r>
              <a:rPr lang="en-US" altLang="zh-CN" dirty="0" smtClean="0"/>
              <a:t>2. </a:t>
            </a:r>
            <a:r>
              <a:rPr lang="zh-CN" altLang="en-US" dirty="0" smtClean="0"/>
              <a:t>异步调用  </a:t>
            </a:r>
          </a:p>
          <a:p>
            <a:pPr lvl="1"/>
            <a:r>
              <a:rPr lang="zh-CN" altLang="en-US" dirty="0" smtClean="0"/>
              <a:t>   客户方调用后不用等待执行结果返回，但依然可以通过回调通知等方式获取返回结果。  </a:t>
            </a:r>
          </a:p>
          <a:p>
            <a:pPr lvl="1"/>
            <a:r>
              <a:rPr lang="zh-CN" altLang="en-US" dirty="0" smtClean="0"/>
              <a:t>   若客户方不关心调用返回结果，则变成单向异步调用，单向调用不用返回结果。  </a:t>
            </a:r>
            <a:endParaRPr lang="en-US" altLang="zh-CN" dirty="0" smtClean="0"/>
          </a:p>
          <a:p>
            <a:pPr lvl="1"/>
            <a:endParaRPr lang="en-US" altLang="zh-CN" dirty="0" smtClean="0"/>
          </a:p>
          <a:p>
            <a:pPr marL="232733" lvl="1">
              <a:spcBef>
                <a:spcPts val="509"/>
              </a:spcBef>
              <a:buClr>
                <a:schemeClr val="accent1"/>
              </a:buClr>
            </a:pPr>
            <a:r>
              <a:rPr lang="zh-CN" altLang="en-US" sz="1000" dirty="0" smtClean="0">
                <a:solidFill>
                  <a:schemeClr val="tx1"/>
                </a:solidFill>
              </a:rPr>
              <a:t>物理层、数据链路层、网络层、传输层、会话层、表示层和应用层。</a:t>
            </a:r>
            <a:endParaRPr lang="en-US" altLang="zh-CN" sz="1000" dirty="0" smtClean="0">
              <a:solidFill>
                <a:schemeClr val="tx1"/>
              </a:solidFill>
            </a:endParaRPr>
          </a:p>
          <a:p>
            <a:pPr lvl="1"/>
            <a:r>
              <a:rPr lang="en-US" altLang="zh-CN" dirty="0" smtClean="0"/>
              <a:t>TPC/IP</a:t>
            </a:r>
            <a:r>
              <a:rPr lang="zh-CN" altLang="en-US" dirty="0" smtClean="0"/>
              <a:t>协议是传输层协议，主要解决数据如何在网络中传输，</a:t>
            </a:r>
            <a:endParaRPr lang="en-US" altLang="zh-CN" dirty="0" smtClean="0"/>
          </a:p>
          <a:p>
            <a:pPr lvl="2"/>
            <a:r>
              <a:rPr lang="en-US" altLang="zh-CN" dirty="0" smtClean="0"/>
              <a:t>socket</a:t>
            </a:r>
            <a:r>
              <a:rPr lang="zh-CN" altLang="en-US" dirty="0" smtClean="0"/>
              <a:t>则是对</a:t>
            </a:r>
            <a:r>
              <a:rPr lang="en-US" altLang="zh-CN" dirty="0" smtClean="0"/>
              <a:t>TCP/IP</a:t>
            </a:r>
            <a:r>
              <a:rPr lang="zh-CN" altLang="en-US" dirty="0" smtClean="0"/>
              <a:t>协议的封装和应用</a:t>
            </a:r>
            <a:r>
              <a:rPr lang="en-US" altLang="zh-CN" dirty="0" smtClean="0"/>
              <a:t>(</a:t>
            </a:r>
            <a:r>
              <a:rPr lang="zh-CN" altLang="en-US" dirty="0" smtClean="0"/>
              <a:t>程序员层面上</a:t>
            </a:r>
            <a:r>
              <a:rPr lang="en-US" altLang="zh-CN" dirty="0" smtClean="0"/>
              <a:t>)</a:t>
            </a:r>
            <a:r>
              <a:rPr lang="zh-CN" altLang="en-US" dirty="0" smtClean="0"/>
              <a:t>。通过</a:t>
            </a:r>
            <a:r>
              <a:rPr lang="en-US" altLang="zh-CN" dirty="0" smtClean="0">
                <a:solidFill>
                  <a:srgbClr val="FF0000"/>
                </a:solidFill>
              </a:rPr>
              <a:t>Socket</a:t>
            </a:r>
            <a:r>
              <a:rPr lang="zh-CN" altLang="en-US" dirty="0" smtClean="0"/>
              <a:t>，我们才能使用</a:t>
            </a:r>
            <a:r>
              <a:rPr lang="en-US" altLang="zh-CN" dirty="0" smtClean="0"/>
              <a:t>TCP/IP</a:t>
            </a:r>
            <a:r>
              <a:rPr lang="zh-CN" altLang="en-US" dirty="0" smtClean="0"/>
              <a:t>协议。</a:t>
            </a:r>
            <a:endParaRPr lang="en-US" altLang="zh-CN" dirty="0" smtClean="0"/>
          </a:p>
          <a:p>
            <a:pPr lvl="2"/>
            <a:r>
              <a:rPr lang="en-US" altLang="zh-CN" dirty="0" smtClean="0"/>
              <a:t>TCP/IP</a:t>
            </a:r>
            <a:r>
              <a:rPr lang="zh-CN" altLang="en-US" dirty="0" smtClean="0"/>
              <a:t>只是一个协议栈，就像操作系统的运行机制一样，必须要具体实现，同时还要提供对外的操作接口。这个就像操作系统会提供标准的编程接口，比如</a:t>
            </a:r>
            <a:r>
              <a:rPr lang="en-US" altLang="zh-CN" dirty="0" smtClean="0"/>
              <a:t>win32</a:t>
            </a:r>
            <a:r>
              <a:rPr lang="zh-CN" altLang="en-US" dirty="0" smtClean="0"/>
              <a:t>编程接口一样，</a:t>
            </a:r>
            <a:r>
              <a:rPr lang="en-US" altLang="zh-CN" dirty="0" smtClean="0"/>
              <a:t>TCP/IP</a:t>
            </a:r>
            <a:r>
              <a:rPr lang="zh-CN" altLang="en-US" dirty="0" smtClean="0"/>
              <a:t>也要提供可供程序员做网络开发所用的接口，这就是</a:t>
            </a:r>
            <a:r>
              <a:rPr lang="en-US" altLang="zh-CN" dirty="0" smtClean="0"/>
              <a:t>Socket</a:t>
            </a:r>
            <a:r>
              <a:rPr lang="zh-CN" altLang="en-US" dirty="0" smtClean="0"/>
              <a:t>编程接口</a:t>
            </a:r>
          </a:p>
          <a:p>
            <a:pPr lvl="1"/>
            <a:r>
              <a:rPr lang="zh-CN" altLang="en-US" dirty="0" smtClean="0"/>
              <a:t>而</a:t>
            </a:r>
            <a:r>
              <a:rPr lang="en-US" altLang="zh-CN" dirty="0" smtClean="0"/>
              <a:t>HTTP</a:t>
            </a:r>
            <a:r>
              <a:rPr lang="zh-CN" altLang="en-US" dirty="0" smtClean="0"/>
              <a:t>是应用层协议，主要解决如何包装数据。</a:t>
            </a:r>
            <a:endParaRPr lang="en-US" altLang="zh-CN" dirty="0" smtClean="0"/>
          </a:p>
          <a:p>
            <a:pPr lvl="2"/>
            <a:r>
              <a:rPr lang="zh-CN" altLang="en-US" dirty="0" smtClean="0"/>
              <a:t>　　应用层协议有很多，比如</a:t>
            </a:r>
            <a:r>
              <a:rPr lang="en-US" altLang="zh-CN" dirty="0" smtClean="0"/>
              <a:t>HTTP</a:t>
            </a:r>
            <a:r>
              <a:rPr lang="zh-CN" altLang="en-US" dirty="0" smtClean="0"/>
              <a:t>、</a:t>
            </a:r>
            <a:r>
              <a:rPr lang="en-US" altLang="zh-CN" dirty="0" smtClean="0"/>
              <a:t>FTP</a:t>
            </a:r>
            <a:r>
              <a:rPr lang="zh-CN" altLang="en-US" dirty="0" smtClean="0"/>
              <a:t>、</a:t>
            </a:r>
            <a:r>
              <a:rPr lang="en-US" altLang="zh-CN" dirty="0" smtClean="0"/>
              <a:t>TELNET</a:t>
            </a:r>
            <a:r>
              <a:rPr lang="zh-CN" altLang="en-US" dirty="0" smtClean="0"/>
              <a:t>等，也可以自己定义应用层协议。</a:t>
            </a:r>
          </a:p>
          <a:p>
            <a:pPr lvl="2"/>
            <a:r>
              <a:rPr lang="zh-CN" altLang="en-US" dirty="0" smtClean="0"/>
              <a:t>　　</a:t>
            </a:r>
            <a:r>
              <a:rPr lang="en-US" altLang="zh-CN" dirty="0" smtClean="0"/>
              <a:t>WEB</a:t>
            </a:r>
            <a:r>
              <a:rPr lang="zh-CN" altLang="en-US" dirty="0" smtClean="0"/>
              <a:t>使用</a:t>
            </a:r>
            <a:r>
              <a:rPr lang="en-US" altLang="zh-CN" dirty="0" smtClean="0"/>
              <a:t>HTTP</a:t>
            </a:r>
            <a:r>
              <a:rPr lang="zh-CN" altLang="en-US" dirty="0" smtClean="0"/>
              <a:t>协议作应用层协议，以封装</a:t>
            </a:r>
            <a:r>
              <a:rPr lang="en-US" altLang="zh-CN" dirty="0" smtClean="0"/>
              <a:t>HTTP</a:t>
            </a:r>
            <a:r>
              <a:rPr lang="zh-CN" altLang="en-US" dirty="0" smtClean="0"/>
              <a:t>文本信息，然后使用</a:t>
            </a:r>
            <a:r>
              <a:rPr lang="en-US" altLang="zh-CN" dirty="0" smtClean="0"/>
              <a:t>TCP/IP</a:t>
            </a:r>
            <a:r>
              <a:rPr lang="zh-CN" altLang="en-US" dirty="0" smtClean="0"/>
              <a:t>做传输层协议将它发到网络上</a:t>
            </a:r>
            <a:endParaRPr lang="en-US" altLang="zh-CN" dirty="0" smtClean="0"/>
          </a:p>
          <a:p>
            <a:pPr lvl="1"/>
            <a:r>
              <a:rPr lang="en-US" altLang="zh-CN" dirty="0" smtClean="0"/>
              <a:t>HTTP</a:t>
            </a:r>
            <a:r>
              <a:rPr lang="zh-CN" altLang="en-US" dirty="0" smtClean="0"/>
              <a:t>是轿车，提供了封装或者显示数据的具体形式</a:t>
            </a:r>
            <a:r>
              <a:rPr lang="en-US" altLang="zh-CN" dirty="0" smtClean="0"/>
              <a:t>;</a:t>
            </a:r>
            <a:r>
              <a:rPr lang="en-US" altLang="zh-CN" dirty="0" smtClean="0">
                <a:solidFill>
                  <a:srgbClr val="FF0000"/>
                </a:solidFill>
              </a:rPr>
              <a:t>Socket</a:t>
            </a:r>
            <a:r>
              <a:rPr lang="zh-CN" altLang="en-US" dirty="0" smtClean="0"/>
              <a:t>是发动机，提供了网络通信的能力</a:t>
            </a:r>
            <a:r>
              <a:rPr lang="en-US" altLang="zh-CN" dirty="0" smtClean="0"/>
              <a:t>,</a:t>
            </a:r>
            <a:r>
              <a:rPr lang="zh-CN" altLang="en-US" dirty="0" smtClean="0"/>
              <a:t>我们在传输数据时，可以只使用</a:t>
            </a:r>
            <a:r>
              <a:rPr lang="en-US" altLang="zh-CN" dirty="0" smtClean="0"/>
              <a:t>(</a:t>
            </a:r>
            <a:r>
              <a:rPr lang="zh-CN" altLang="en-US" dirty="0" smtClean="0"/>
              <a:t>传输层</a:t>
            </a:r>
            <a:r>
              <a:rPr lang="en-US" altLang="zh-CN" dirty="0" smtClean="0"/>
              <a:t>)TCP/IP</a:t>
            </a:r>
            <a:r>
              <a:rPr lang="zh-CN" altLang="en-US" dirty="0" smtClean="0"/>
              <a:t>协议，但是那样的话，如果没有应用层，便无法识别数据内容。如果想要使传输的数据有意义，则必须使用到应用层协议。</a:t>
            </a:r>
            <a:endParaRPr lang="en-US" altLang="zh-CN" dirty="0" smtClean="0"/>
          </a:p>
          <a:p>
            <a:pPr lvl="1"/>
            <a:endParaRPr lang="en-US" altLang="zh-CN" dirty="0" smtClean="0"/>
          </a:p>
          <a:p>
            <a:pPr lvl="1"/>
            <a:endParaRPr lang="zh-CN" altLang="en-US" dirty="0" smtClean="0"/>
          </a:p>
          <a:p>
            <a:pPr lvl="1"/>
            <a:r>
              <a:rPr lang="en-US" altLang="zh-CN" dirty="0" smtClean="0"/>
              <a:t>TCP</a:t>
            </a:r>
            <a:r>
              <a:rPr lang="zh-CN" altLang="en-US" dirty="0" smtClean="0"/>
              <a:t>是面向链接的，虽然说网络的不安全不稳定特性决定了多少次握手都不能保证连接的可靠性，但</a:t>
            </a:r>
            <a:r>
              <a:rPr lang="en-US" altLang="zh-CN" dirty="0" smtClean="0"/>
              <a:t>TCP</a:t>
            </a:r>
            <a:r>
              <a:rPr lang="zh-CN" altLang="en-US" dirty="0" smtClean="0"/>
              <a:t>的三次握手在最低限度上</a:t>
            </a:r>
            <a:r>
              <a:rPr lang="en-US" altLang="zh-CN" dirty="0" smtClean="0"/>
              <a:t>(</a:t>
            </a:r>
            <a:r>
              <a:rPr lang="zh-CN" altLang="en-US" dirty="0" smtClean="0"/>
              <a:t>实际上也很大程度上保证了</a:t>
            </a:r>
            <a:r>
              <a:rPr lang="en-US" altLang="zh-CN" dirty="0" smtClean="0"/>
              <a:t>)</a:t>
            </a:r>
            <a:r>
              <a:rPr lang="zh-CN" altLang="en-US" dirty="0" smtClean="0"/>
              <a:t>保证了连接的可靠性</a:t>
            </a:r>
            <a:r>
              <a:rPr lang="en-US" altLang="zh-CN" dirty="0" smtClean="0"/>
              <a:t>;</a:t>
            </a:r>
          </a:p>
          <a:p>
            <a:pPr lvl="1"/>
            <a:r>
              <a:rPr lang="en-US" altLang="zh-CN" dirty="0" smtClean="0"/>
              <a:t>UDP</a:t>
            </a:r>
            <a:r>
              <a:rPr lang="zh-CN" altLang="en-US" dirty="0" smtClean="0"/>
              <a:t>不是面向连接的，</a:t>
            </a:r>
            <a:r>
              <a:rPr lang="en-US" altLang="zh-CN" dirty="0" smtClean="0"/>
              <a:t>UDP</a:t>
            </a:r>
            <a:r>
              <a:rPr lang="zh-CN" altLang="en-US" dirty="0" smtClean="0"/>
              <a:t>传送数据前并不与对方建立连接，对接收到的数据也不发送确认信号，发送端不知道数据是否会正确接收，当然也不用重发，所以说</a:t>
            </a:r>
            <a:r>
              <a:rPr lang="en-US" altLang="zh-CN" dirty="0" smtClean="0"/>
              <a:t>UDP</a:t>
            </a:r>
            <a:r>
              <a:rPr lang="zh-CN" altLang="en-US" dirty="0" smtClean="0"/>
              <a:t>是无连接的、不可靠的一种数据传输协议。</a:t>
            </a:r>
            <a:r>
              <a:rPr lang="en-US" altLang="zh-CN" dirty="0" smtClean="0"/>
              <a:t>,UDP</a:t>
            </a:r>
            <a:r>
              <a:rPr lang="zh-CN" altLang="en-US" dirty="0" smtClean="0"/>
              <a:t>的开销更小数据传输速率更高，因为不必进行收发数据的确认，所以</a:t>
            </a:r>
            <a:r>
              <a:rPr lang="en-US" altLang="zh-CN" dirty="0" smtClean="0">
                <a:solidFill>
                  <a:srgbClr val="FF0000"/>
                </a:solidFill>
              </a:rPr>
              <a:t>UDP</a:t>
            </a:r>
            <a:r>
              <a:rPr lang="zh-CN" altLang="en-US" dirty="0" smtClean="0">
                <a:solidFill>
                  <a:srgbClr val="FF0000"/>
                </a:solidFill>
              </a:rPr>
              <a:t>的实时性更好</a:t>
            </a:r>
          </a:p>
          <a:p>
            <a:pPr lvl="1"/>
            <a:endParaRPr lang="zh-CN" altLang="en-US" dirty="0" smtClean="0"/>
          </a:p>
          <a:p>
            <a:pPr lvl="1"/>
            <a:endParaRPr lang="zh-CN" altLang="en-US" dirty="0" smtClean="0"/>
          </a:p>
          <a:p>
            <a:pPr lvl="1"/>
            <a:endParaRPr lang="zh-CN" altLang="en-US" dirty="0" smtClean="0"/>
          </a:p>
          <a:p>
            <a:endParaRPr lang="en-US" dirty="0"/>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zh-CN" altLang="en-US" dirty="0" smtClean="0"/>
              <a:t>很明显，使用异步</a:t>
            </a:r>
            <a:r>
              <a:rPr lang="en-US" altLang="zh-CN" dirty="0" smtClean="0"/>
              <a:t>IO</a:t>
            </a:r>
            <a:r>
              <a:rPr lang="zh-CN" altLang="en-US" dirty="0" smtClean="0"/>
              <a:t>来编写程序性能会远远高于同步</a:t>
            </a:r>
            <a:r>
              <a:rPr lang="en-US" altLang="zh-CN" dirty="0" smtClean="0"/>
              <a:t>IO</a:t>
            </a:r>
            <a:r>
              <a:rPr lang="zh-CN" altLang="en-US" dirty="0" smtClean="0"/>
              <a:t>，但是异步</a:t>
            </a:r>
            <a:r>
              <a:rPr lang="en-US" altLang="zh-CN" dirty="0" smtClean="0"/>
              <a:t>IO</a:t>
            </a:r>
            <a:r>
              <a:rPr lang="zh-CN" altLang="en-US" dirty="0" smtClean="0"/>
              <a:t>的缺点是编程模型复杂。想想看，你得知道什么时候通知你“汉堡做好了”，而通知你的方法也各不相同。如果是服务员跑过来找到你，这是</a:t>
            </a:r>
            <a:r>
              <a:rPr lang="zh-CN" altLang="en-US" b="1" dirty="0" smtClean="0">
                <a:solidFill>
                  <a:srgbClr val="FF0000"/>
                </a:solidFill>
              </a:rPr>
              <a:t>回调模式</a:t>
            </a:r>
            <a:r>
              <a:rPr lang="zh-CN" altLang="en-US" dirty="0" smtClean="0"/>
              <a:t>，如果服务员发短信通知你，你就得不停地检查手机，这是</a:t>
            </a:r>
            <a:r>
              <a:rPr lang="zh-CN" altLang="en-US" b="1" dirty="0" smtClean="0">
                <a:solidFill>
                  <a:srgbClr val="FF0000"/>
                </a:solidFill>
              </a:rPr>
              <a:t>轮询模式</a:t>
            </a:r>
            <a:r>
              <a:rPr lang="zh-CN" altLang="en-US" dirty="0" smtClean="0"/>
              <a:t>。总之，异步</a:t>
            </a:r>
            <a:r>
              <a:rPr lang="en-US" altLang="zh-CN" dirty="0" smtClean="0"/>
              <a:t>IO</a:t>
            </a:r>
            <a:r>
              <a:rPr lang="zh-CN" altLang="en-US" dirty="0" smtClean="0"/>
              <a:t>的复杂度远远高于同步</a:t>
            </a:r>
            <a:r>
              <a:rPr lang="en-US" altLang="zh-CN" dirty="0" smtClean="0"/>
              <a:t>IO</a:t>
            </a:r>
            <a:endParaRPr lang="en-US" dirty="0"/>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normAutofit fontScale="92500" lnSpcReduction="10000"/>
          </a:bodyPr>
          <a:lstStyle/>
          <a:p>
            <a:r>
              <a:rPr lang="en-US" dirty="0" smtClean="0"/>
              <a:t>HEAD: </a:t>
            </a:r>
          </a:p>
          <a:p>
            <a:pPr lvl="1"/>
            <a:r>
              <a:rPr lang="zh-CN" altLang="en-US" dirty="0" smtClean="0"/>
              <a:t>一个针对某个目标资源发送的</a:t>
            </a:r>
            <a:r>
              <a:rPr lang="en-US" altLang="zh-CN" dirty="0" smtClean="0"/>
              <a:t>HEAD</a:t>
            </a:r>
            <a:r>
              <a:rPr lang="zh-CN" altLang="en-US" dirty="0" smtClean="0"/>
              <a:t>请求一般不是为了获取目标资源本身的内容，而是得到描述目标资源的元数据信息。</a:t>
            </a:r>
            <a:endParaRPr lang="en-US" altLang="zh-CN" dirty="0" smtClean="0"/>
          </a:p>
          <a:p>
            <a:r>
              <a:rPr lang="en-US" altLang="zh-CN" dirty="0" smtClean="0"/>
              <a:t>OPTIONS</a:t>
            </a:r>
          </a:p>
          <a:p>
            <a:pPr lvl="1"/>
            <a:r>
              <a:rPr lang="zh-CN" altLang="en-US" dirty="0" smtClean="0"/>
              <a:t>旨在发送一种“探测”请求以</a:t>
            </a:r>
            <a:r>
              <a:rPr lang="zh-CN" altLang="en-US" dirty="0" smtClean="0">
                <a:solidFill>
                  <a:srgbClr val="FF0000"/>
                </a:solidFill>
              </a:rPr>
              <a:t>确定</a:t>
            </a:r>
            <a:r>
              <a:rPr lang="zh-CN" altLang="en-US" dirty="0" smtClean="0"/>
              <a:t>针对某个目标地址的</a:t>
            </a:r>
            <a:r>
              <a:rPr lang="zh-CN" altLang="en-US" dirty="0" smtClean="0">
                <a:solidFill>
                  <a:srgbClr val="FF0000"/>
                </a:solidFill>
              </a:rPr>
              <a:t>请求必须具有怎样的约束</a:t>
            </a:r>
            <a:r>
              <a:rPr lang="zh-CN" altLang="en-US" dirty="0" smtClean="0"/>
              <a:t>（比如应该采用怎样的</a:t>
            </a:r>
            <a:r>
              <a:rPr lang="en-US" altLang="zh-CN" dirty="0" smtClean="0"/>
              <a:t>HTTP</a:t>
            </a:r>
            <a:r>
              <a:rPr lang="zh-CN" altLang="en-US" dirty="0" smtClean="0"/>
              <a:t>方法以及自定义的请求报头），</a:t>
            </a:r>
            <a:r>
              <a:rPr lang="zh-CN" altLang="en-US" dirty="0" smtClean="0">
                <a:solidFill>
                  <a:srgbClr val="FF0000"/>
                </a:solidFill>
              </a:rPr>
              <a:t>然后</a:t>
            </a:r>
            <a:r>
              <a:rPr lang="zh-CN" altLang="en-US" dirty="0" smtClean="0"/>
              <a:t>根据其约束发送真正的请求。</a:t>
            </a:r>
            <a:endParaRPr lang="en-US" altLang="zh-CN" dirty="0" smtClean="0"/>
          </a:p>
          <a:p>
            <a:pPr marL="232733" lvl="1">
              <a:spcBef>
                <a:spcPts val="509"/>
              </a:spcBef>
              <a:buClr>
                <a:schemeClr val="accent1"/>
              </a:buClr>
            </a:pPr>
            <a:r>
              <a:rPr lang="en-US" altLang="zh-CN" sz="1000" dirty="0" smtClean="0">
                <a:solidFill>
                  <a:schemeClr val="tx1"/>
                </a:solidFill>
              </a:rPr>
              <a:t>POST</a:t>
            </a:r>
          </a:p>
          <a:p>
            <a:pPr lvl="1"/>
            <a:r>
              <a:rPr lang="zh-CN" altLang="en-US" dirty="0" smtClean="0"/>
              <a:t>可以添加一个新的资源，请求者一般不能确定标识添加资源最终采用的</a:t>
            </a:r>
            <a:r>
              <a:rPr lang="en-US" altLang="zh-CN" dirty="0" smtClean="0"/>
              <a:t>URI</a:t>
            </a:r>
            <a:r>
              <a:rPr lang="zh-CN" altLang="en-US" dirty="0" smtClean="0"/>
              <a:t>，即</a:t>
            </a:r>
            <a:r>
              <a:rPr lang="zh-CN" altLang="en-US" dirty="0" smtClean="0">
                <a:solidFill>
                  <a:srgbClr val="FF0000"/>
                </a:solidFill>
              </a:rPr>
              <a:t>服务端最终为成功添加的资源指定</a:t>
            </a:r>
            <a:r>
              <a:rPr lang="en-US" altLang="zh-CN" dirty="0" smtClean="0">
                <a:solidFill>
                  <a:srgbClr val="FF0000"/>
                </a:solidFill>
              </a:rPr>
              <a:t>URI</a:t>
            </a:r>
            <a:r>
              <a:rPr lang="zh-CN" altLang="en-US" dirty="0" smtClean="0"/>
              <a:t>；</a:t>
            </a:r>
            <a:endParaRPr lang="en-US" altLang="zh-CN" dirty="0" smtClean="0"/>
          </a:p>
          <a:p>
            <a:pPr marL="232733" lvl="1">
              <a:spcBef>
                <a:spcPts val="509"/>
              </a:spcBef>
              <a:buClr>
                <a:schemeClr val="accent1"/>
              </a:buClr>
            </a:pPr>
            <a:r>
              <a:rPr lang="en-US" altLang="zh-CN" sz="1000" dirty="0" smtClean="0">
                <a:solidFill>
                  <a:schemeClr val="tx1"/>
                </a:solidFill>
              </a:rPr>
              <a:t>PUT</a:t>
            </a:r>
          </a:p>
          <a:p>
            <a:pPr lvl="1"/>
            <a:r>
              <a:rPr lang="zh-CN" altLang="en-US" dirty="0" smtClean="0"/>
              <a:t>可以添加一个新的资源 </a:t>
            </a:r>
            <a:r>
              <a:rPr lang="en-US" altLang="zh-CN" dirty="0" smtClean="0"/>
              <a:t>,</a:t>
            </a:r>
            <a:r>
              <a:rPr lang="zh-CN" altLang="en-US" dirty="0" smtClean="0"/>
              <a:t> 最终标识添加资源的</a:t>
            </a:r>
            <a:r>
              <a:rPr lang="en-US" altLang="zh-CN" dirty="0" smtClean="0"/>
              <a:t>URI</a:t>
            </a:r>
            <a:r>
              <a:rPr lang="zh-CN" altLang="en-US" dirty="0" smtClean="0"/>
              <a:t>是</a:t>
            </a:r>
            <a:r>
              <a:rPr lang="zh-CN" altLang="en-US" b="1" dirty="0" smtClean="0">
                <a:solidFill>
                  <a:srgbClr val="92D050"/>
                </a:solidFill>
              </a:rPr>
              <a:t>可以由请求者控制的</a:t>
            </a:r>
            <a:r>
              <a:rPr lang="zh-CN" altLang="en-US" dirty="0" smtClean="0"/>
              <a:t>。</a:t>
            </a:r>
            <a:endParaRPr lang="en-US" altLang="zh-CN" dirty="0" smtClean="0"/>
          </a:p>
          <a:p>
            <a:pPr lvl="1"/>
            <a:r>
              <a:rPr lang="zh-CN" altLang="en-US" dirty="0" smtClean="0"/>
              <a:t>也正是因为这个原因，如果发送</a:t>
            </a:r>
            <a:r>
              <a:rPr lang="en-US" altLang="zh-CN" dirty="0" smtClean="0"/>
              <a:t>PUT</a:t>
            </a:r>
            <a:r>
              <a:rPr lang="zh-CN" altLang="en-US" dirty="0" smtClean="0"/>
              <a:t>请求，我们一般直接将标识添加资源的</a:t>
            </a:r>
            <a:r>
              <a:rPr lang="en-US" altLang="zh-CN" dirty="0" smtClean="0"/>
              <a:t>URI</a:t>
            </a:r>
            <a:r>
              <a:rPr lang="zh-CN" altLang="en-US" dirty="0" smtClean="0"/>
              <a:t>作为请求的</a:t>
            </a:r>
            <a:r>
              <a:rPr lang="en-US" altLang="zh-CN" dirty="0" smtClean="0"/>
              <a:t>URI</a:t>
            </a:r>
            <a:r>
              <a:rPr lang="zh-CN" altLang="en-US" dirty="0" smtClean="0"/>
              <a:t>；对于</a:t>
            </a:r>
            <a:r>
              <a:rPr lang="en-US" altLang="zh-CN" dirty="0" smtClean="0"/>
              <a:t>POST</a:t>
            </a:r>
            <a:r>
              <a:rPr lang="zh-CN" altLang="en-US" dirty="0" smtClean="0"/>
              <a:t>请求来说，其</a:t>
            </a:r>
            <a:r>
              <a:rPr lang="en-US" altLang="zh-CN" dirty="0" smtClean="0"/>
              <a:t>URI</a:t>
            </a:r>
            <a:r>
              <a:rPr lang="zh-CN" altLang="en-US" dirty="0" smtClean="0"/>
              <a:t>一般是标识添加资源存放容器的</a:t>
            </a:r>
            <a:r>
              <a:rPr lang="en-US" altLang="zh-CN" dirty="0" smtClean="0"/>
              <a:t>URI</a:t>
            </a:r>
            <a:r>
              <a:rPr lang="zh-CN" altLang="en-US" dirty="0" smtClean="0"/>
              <a:t>。</a:t>
            </a:r>
            <a:endParaRPr lang="en-US" altLang="zh-CN" dirty="0" smtClean="0"/>
          </a:p>
          <a:p>
            <a:pPr lvl="2"/>
            <a:r>
              <a:rPr lang="en-US" dirty="0" smtClean="0"/>
              <a:t>PUT </a:t>
            </a:r>
            <a:r>
              <a:rPr lang="en-US" dirty="0" smtClean="0">
                <a:hlinkClick r:id="rId2"/>
              </a:rPr>
              <a:t>http://www.artech.com/employees/300357 HTTP/1.1</a:t>
            </a:r>
            <a:endParaRPr lang="en-US" dirty="0" smtClean="0"/>
          </a:p>
          <a:p>
            <a:pPr lvl="2"/>
            <a:r>
              <a:rPr lang="en-US" dirty="0" smtClean="0"/>
              <a:t>POST </a:t>
            </a:r>
            <a:r>
              <a:rPr lang="en-US" dirty="0" smtClean="0">
                <a:hlinkClick r:id="rId3"/>
              </a:rPr>
              <a:t>http://www.artech.com/employees HTTP/1.1</a:t>
            </a:r>
            <a:endParaRPr lang="en-US" dirty="0" smtClean="0"/>
          </a:p>
          <a:p>
            <a:pPr lvl="1"/>
            <a:r>
              <a:rPr lang="zh-CN" altLang="en-US" dirty="0" smtClean="0"/>
              <a:t>除了进行资源的添加，</a:t>
            </a:r>
            <a:r>
              <a:rPr lang="en-US" altLang="zh-CN" dirty="0" smtClean="0"/>
              <a:t>PUT</a:t>
            </a:r>
            <a:r>
              <a:rPr lang="zh-CN" altLang="en-US" dirty="0" smtClean="0"/>
              <a:t>请求还能用于资源的修改。由于请求包含提交资源的标识（可以放在</a:t>
            </a:r>
            <a:r>
              <a:rPr lang="en-US" altLang="zh-CN" dirty="0" smtClean="0"/>
              <a:t>URI</a:t>
            </a:r>
            <a:r>
              <a:rPr lang="zh-CN" altLang="en-US" dirty="0" smtClean="0"/>
              <a:t>中，也可以置于保存在主体部分的资源内容中），所以服务端能够定位到对应的资源予以修改</a:t>
            </a:r>
            <a:endParaRPr lang="en-US" altLang="en-US" dirty="0" smtClean="0"/>
          </a:p>
          <a:p>
            <a:pPr lvl="2"/>
            <a:endParaRPr lang="en-US" altLang="zh-CN" dirty="0" smtClean="0"/>
          </a:p>
          <a:p>
            <a:r>
              <a:rPr lang="zh-CN" altLang="en-US" dirty="0" smtClean="0"/>
              <a:t>关于</a:t>
            </a:r>
            <a:r>
              <a:rPr lang="en-US" altLang="zh-CN" dirty="0" smtClean="0"/>
              <a:t>HTTP</a:t>
            </a:r>
            <a:r>
              <a:rPr lang="zh-CN" altLang="en-US" dirty="0" smtClean="0"/>
              <a:t>请求采用的这些个方法，具有两个基本的特性，即“安全性”和“幂等性”。对于上述</a:t>
            </a:r>
            <a:r>
              <a:rPr lang="en-US" altLang="zh-CN" dirty="0" smtClean="0"/>
              <a:t>7</a:t>
            </a:r>
            <a:r>
              <a:rPr lang="zh-CN" altLang="en-US" dirty="0" smtClean="0"/>
              <a:t>种</a:t>
            </a:r>
            <a:r>
              <a:rPr lang="en-US" altLang="zh-CN" dirty="0" smtClean="0"/>
              <a:t>HTTP</a:t>
            </a:r>
            <a:r>
              <a:rPr lang="zh-CN" altLang="en-US" dirty="0" smtClean="0"/>
              <a:t>方法，</a:t>
            </a:r>
            <a:endParaRPr lang="en-US" altLang="zh-CN" dirty="0" smtClean="0"/>
          </a:p>
          <a:p>
            <a:pPr lvl="1"/>
            <a:r>
              <a:rPr lang="en-US" altLang="zh-CN" b="1" dirty="0" smtClean="0">
                <a:solidFill>
                  <a:srgbClr val="92D050"/>
                </a:solidFill>
              </a:rPr>
              <a:t>GET</a:t>
            </a:r>
            <a:r>
              <a:rPr lang="zh-CN" altLang="en-US" b="1" dirty="0" smtClean="0">
                <a:solidFill>
                  <a:srgbClr val="92D050"/>
                </a:solidFill>
              </a:rPr>
              <a:t>、</a:t>
            </a:r>
            <a:r>
              <a:rPr lang="en-US" altLang="zh-CN" b="1" dirty="0" smtClean="0">
                <a:solidFill>
                  <a:srgbClr val="92D050"/>
                </a:solidFill>
              </a:rPr>
              <a:t>HEAD</a:t>
            </a:r>
            <a:r>
              <a:rPr lang="zh-CN" altLang="en-US" b="1" dirty="0" smtClean="0">
                <a:solidFill>
                  <a:srgbClr val="92D050"/>
                </a:solidFill>
              </a:rPr>
              <a:t>和</a:t>
            </a:r>
            <a:r>
              <a:rPr lang="en-US" altLang="zh-CN" b="1" dirty="0" smtClean="0">
                <a:solidFill>
                  <a:srgbClr val="92D050"/>
                </a:solidFill>
              </a:rPr>
              <a:t>OPTIONS</a:t>
            </a:r>
            <a:r>
              <a:rPr lang="zh-CN" altLang="en-US" b="1" dirty="0" smtClean="0">
                <a:solidFill>
                  <a:srgbClr val="92D050"/>
                </a:solidFill>
              </a:rPr>
              <a:t>均被认为是安全的方法</a:t>
            </a:r>
            <a:r>
              <a:rPr lang="zh-CN" altLang="en-US" dirty="0" smtClean="0"/>
              <a:t>，因为它们旨在实现对数据的获取，并不具有“边界效应（</a:t>
            </a:r>
            <a:r>
              <a:rPr lang="en-US" altLang="zh-CN" dirty="0" smtClean="0"/>
              <a:t>Side Effect</a:t>
            </a:r>
            <a:r>
              <a:rPr lang="en-US" altLang="zh-CN" dirty="0" smtClean="0">
                <a:hlinkClick r:id="rId4"/>
              </a:rPr>
              <a:t>[1]</a:t>
            </a:r>
            <a:r>
              <a:rPr lang="zh-CN" altLang="en-US" dirty="0" smtClean="0"/>
              <a:t>）”。</a:t>
            </a:r>
            <a:endParaRPr lang="en-US" altLang="zh-CN" dirty="0" smtClean="0"/>
          </a:p>
          <a:p>
            <a:pPr lvl="1"/>
            <a:r>
              <a:rPr lang="zh-CN" altLang="en-US" dirty="0" smtClean="0"/>
              <a:t>至于其它</a:t>
            </a:r>
            <a:r>
              <a:rPr lang="en-US" altLang="zh-CN" dirty="0" smtClean="0"/>
              <a:t>4</a:t>
            </a:r>
            <a:r>
              <a:rPr lang="zh-CN" altLang="en-US" dirty="0" smtClean="0"/>
              <a:t>中</a:t>
            </a:r>
            <a:r>
              <a:rPr lang="en-US" dirty="0" smtClean="0"/>
              <a:t>HTTP</a:t>
            </a:r>
            <a:r>
              <a:rPr lang="zh-CN" altLang="en-US" dirty="0" smtClean="0"/>
              <a:t>方法（</a:t>
            </a:r>
            <a:r>
              <a:rPr lang="en-US" b="1" dirty="0" smtClean="0">
                <a:solidFill>
                  <a:srgbClr val="FF0000"/>
                </a:solidFill>
              </a:rPr>
              <a:t>POST、PUT、PATCH</a:t>
            </a:r>
            <a:r>
              <a:rPr lang="zh-CN" altLang="en-US" b="1" dirty="0" smtClean="0">
                <a:solidFill>
                  <a:srgbClr val="FF0000"/>
                </a:solidFill>
              </a:rPr>
              <a:t>和</a:t>
            </a:r>
            <a:r>
              <a:rPr lang="en-US" b="1" dirty="0" smtClean="0">
                <a:solidFill>
                  <a:srgbClr val="FF0000"/>
                </a:solidFill>
              </a:rPr>
              <a:t>DELETE</a:t>
            </a:r>
            <a:r>
              <a:rPr lang="en-US" dirty="0" smtClean="0"/>
              <a:t>）</a:t>
            </a:r>
            <a:r>
              <a:rPr lang="zh-CN" altLang="en-US" dirty="0" smtClean="0"/>
              <a:t>，由于它们会导致服务端资源的变化，所以被认为是不安全的方法。</a:t>
            </a:r>
            <a:endParaRPr lang="en-US" altLang="zh-CN" dirty="0" smtClean="0"/>
          </a:p>
          <a:p>
            <a:pPr lvl="2"/>
            <a:r>
              <a:rPr lang="zh-CN" altLang="en-US" b="1" dirty="0" smtClean="0">
                <a:solidFill>
                  <a:srgbClr val="FF0000"/>
                </a:solidFill>
              </a:rPr>
              <a:t>幂等性</a:t>
            </a:r>
            <a:r>
              <a:rPr lang="zh-CN" altLang="en-US" dirty="0" smtClean="0"/>
              <a:t>（</a:t>
            </a:r>
            <a:r>
              <a:rPr lang="en-US" altLang="zh-CN" dirty="0" smtClean="0"/>
              <a:t>Idempotent</a:t>
            </a:r>
            <a:r>
              <a:rPr lang="zh-CN" altLang="en-US" dirty="0" smtClean="0"/>
              <a:t>）是一个数学上的概念，在这里表示发送一次和多次请求引起的边界效应是一致的。</a:t>
            </a:r>
            <a:endParaRPr lang="en-US" altLang="zh-CN" dirty="0" smtClean="0"/>
          </a:p>
          <a:p>
            <a:pPr marL="232733" lvl="1">
              <a:spcBef>
                <a:spcPts val="509"/>
              </a:spcBef>
              <a:buClr>
                <a:schemeClr val="accent1"/>
              </a:buClr>
            </a:pPr>
            <a:r>
              <a:rPr lang="zh-CN" altLang="en-US" sz="1000" dirty="0" smtClean="0">
                <a:solidFill>
                  <a:schemeClr val="tx1"/>
                </a:solidFill>
              </a:rPr>
              <a:t>响应状态码</a:t>
            </a:r>
          </a:p>
          <a:p>
            <a:pPr lvl="2" latinLnBrk="1"/>
            <a:r>
              <a:rPr lang="en-US" altLang="zh-CN" dirty="0" smtClean="0"/>
              <a:t>100~199</a:t>
            </a:r>
            <a:r>
              <a:rPr lang="zh-CN" altLang="en-US" dirty="0" smtClean="0"/>
              <a:t>：信息状态码，代表请求已被接受，需要继续处理。</a:t>
            </a:r>
          </a:p>
          <a:p>
            <a:pPr lvl="2" latinLnBrk="1"/>
            <a:r>
              <a:rPr lang="en-US" altLang="zh-CN" dirty="0" smtClean="0"/>
              <a:t>200~299</a:t>
            </a:r>
            <a:r>
              <a:rPr lang="zh-CN" altLang="en-US" dirty="0" smtClean="0"/>
              <a:t>：成功状态码，代表请求已成功被服务器接收、理解、并接受。</a:t>
            </a:r>
          </a:p>
          <a:p>
            <a:pPr lvl="2" latinLnBrk="1"/>
            <a:r>
              <a:rPr lang="en-US" altLang="zh-CN" dirty="0" smtClean="0"/>
              <a:t>300~399</a:t>
            </a:r>
            <a:r>
              <a:rPr lang="zh-CN" altLang="en-US" dirty="0" smtClean="0"/>
              <a:t>：重定向状态码，代表需要客户端采取进一步的操作才能完成请求。</a:t>
            </a:r>
          </a:p>
          <a:p>
            <a:pPr lvl="2" latinLnBrk="1"/>
            <a:r>
              <a:rPr lang="en-US" altLang="zh-CN" dirty="0" smtClean="0"/>
              <a:t>400~499</a:t>
            </a:r>
            <a:r>
              <a:rPr lang="zh-CN" altLang="en-US" dirty="0" smtClean="0"/>
              <a:t>：客户端错误状态码，代表了客户端看起来可能发生了错误，妨碍了服务器的处理。</a:t>
            </a:r>
          </a:p>
          <a:p>
            <a:pPr lvl="2" latinLnBrk="1"/>
            <a:r>
              <a:rPr lang="en-US" altLang="zh-CN" dirty="0" smtClean="0"/>
              <a:t>500~599</a:t>
            </a:r>
            <a:r>
              <a:rPr lang="zh-CN" altLang="en-US" dirty="0" smtClean="0"/>
              <a:t>：服务器错误状态码，代表了服务器在处理请求的过程中有错误或者异常状态发生，也有可能是服务器意识到以当前的软硬件资源无法完成对请求的处理。</a:t>
            </a:r>
          </a:p>
          <a:p>
            <a:pPr marL="232733" lvl="1">
              <a:spcBef>
                <a:spcPts val="509"/>
              </a:spcBef>
              <a:buClr>
                <a:schemeClr val="accent1"/>
              </a:buClr>
            </a:pPr>
            <a:r>
              <a:rPr lang="en-US" altLang="zh-CN" sz="1000" dirty="0" smtClean="0">
                <a:solidFill>
                  <a:schemeClr val="tx1"/>
                </a:solidFill>
              </a:rPr>
              <a:t>URL</a:t>
            </a:r>
            <a:r>
              <a:rPr lang="zh-CN" altLang="en-US" sz="1000" dirty="0" smtClean="0">
                <a:solidFill>
                  <a:schemeClr val="tx1"/>
                </a:solidFill>
              </a:rPr>
              <a:t>仅仅是</a:t>
            </a:r>
            <a:r>
              <a:rPr lang="en-US" altLang="zh-CN" sz="1000" dirty="0" smtClean="0">
                <a:solidFill>
                  <a:schemeClr val="tx1"/>
                </a:solidFill>
              </a:rPr>
              <a:t>URI</a:t>
            </a:r>
            <a:r>
              <a:rPr lang="zh-CN" altLang="en-US" sz="1000" dirty="0" smtClean="0">
                <a:solidFill>
                  <a:schemeClr val="tx1"/>
                </a:solidFill>
              </a:rPr>
              <a:t>的一种表现形式而已</a:t>
            </a:r>
            <a:endParaRPr lang="en-US" altLang="en-US" sz="1000" dirty="0" smtClean="0">
              <a:solidFill>
                <a:schemeClr val="tx1"/>
              </a:solidFill>
            </a:endParaRPr>
          </a:p>
        </p:txBody>
      </p:sp>
      <p:sp>
        <p:nvSpPr>
          <p:cNvPr id="3" name="Content Placeholder 2"/>
          <p:cNvSpPr>
            <a:spLocks noGrp="1"/>
          </p:cNvSpPr>
          <p:nvPr>
            <p:ph sz="quarter" idx="10"/>
          </p:nvPr>
        </p:nvSpPr>
        <p:spPr/>
        <p:txBody>
          <a:bodyPr/>
          <a:lstStyle/>
          <a:p>
            <a:r>
              <a:rPr lang="en-US" dirty="0" smtClean="0">
                <a:hlinkClick r:id="rId5"/>
              </a:rPr>
              <a:t>http://www.cnblogs.com/artech/p/3506553.html</a:t>
            </a:r>
            <a:endParaRPr lang="en-US" dirty="0" smtClean="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en-US" u="sng" dirty="0" smtClean="0"/>
              <a:t>HTTP</a:t>
            </a:r>
            <a:r>
              <a:rPr lang="zh-CN" altLang="en-US" u="sng" dirty="0" smtClean="0"/>
              <a:t>方法</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altLang="zh-CN" dirty="0" smtClean="0"/>
              <a:t>RPC </a:t>
            </a:r>
            <a:r>
              <a:rPr lang="zh-CN" altLang="en-US" dirty="0" smtClean="0"/>
              <a:t>的全称是 </a:t>
            </a:r>
            <a:r>
              <a:rPr lang="en-US" altLang="zh-CN" dirty="0" smtClean="0"/>
              <a:t>Remote Procedure Call </a:t>
            </a:r>
            <a:r>
              <a:rPr lang="zh-CN" altLang="en-US" dirty="0" smtClean="0"/>
              <a:t>是一种进程间通信方式。它允许程序调用另一个地址空间（通常是共享网络的另一台机器上）的过程或函数，而不用程序员显式编码这个远程调用的细节。即程序员无论是调用本地的还是远程的，本质上编写的调用代码基本相同。</a:t>
            </a:r>
            <a:endParaRPr lang="en-US" altLang="zh-CN" dirty="0" smtClean="0"/>
          </a:p>
          <a:p>
            <a:r>
              <a:rPr lang="en-US" altLang="zh-CN" b="1" dirty="0" smtClean="0"/>
              <a:t>RPC </a:t>
            </a:r>
            <a:r>
              <a:rPr lang="zh-CN" altLang="en-US" b="1" dirty="0" smtClean="0"/>
              <a:t>的主要功能目标是让构建分布式计算（应用）更容易，在提供强大的远程调用能力时不损失本地调用的语义简洁性。</a:t>
            </a:r>
            <a:endParaRPr lang="en-US" altLang="zh-CN" dirty="0" smtClean="0"/>
          </a:p>
          <a:p>
            <a:endParaRPr lang="en-US" dirty="0" smtClean="0"/>
          </a:p>
          <a:p>
            <a:endParaRPr lang="en-US" dirty="0"/>
          </a:p>
        </p:txBody>
      </p:sp>
      <p:sp>
        <p:nvSpPr>
          <p:cNvPr id="3" name="Content Placeholder 2"/>
          <p:cNvSpPr>
            <a:spLocks noGrp="1"/>
          </p:cNvSpPr>
          <p:nvPr>
            <p:ph sz="quarter" idx="10"/>
          </p:nvPr>
        </p:nvSpPr>
        <p:spPr/>
        <p:txBody>
          <a:bodyPr/>
          <a:lstStyle/>
          <a:p>
            <a:r>
              <a:rPr lang="en-US" dirty="0" smtClean="0"/>
              <a:t>http://blog.csdn.net/mindfloating/article/details/39473807</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en-US" altLang="zh-CN" dirty="0" smtClean="0"/>
              <a:t>RPC</a:t>
            </a:r>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228600" y="1752600"/>
            <a:ext cx="5029200" cy="1981785"/>
          </a:xfrm>
          <a:prstGeom prst="rect">
            <a:avLst/>
          </a:prstGeom>
          <a:noFill/>
          <a:ln w="9525">
            <a:noFill/>
            <a:miter lim="800000"/>
            <a:headEnd/>
            <a:tailEnd/>
          </a:ln>
        </p:spPr>
      </p:pic>
      <p:pic>
        <p:nvPicPr>
          <p:cNvPr id="7" name="Picture 2"/>
          <p:cNvPicPr>
            <a:picLocks noChangeAspect="1" noChangeArrowheads="1"/>
          </p:cNvPicPr>
          <p:nvPr/>
        </p:nvPicPr>
        <p:blipFill>
          <a:blip r:embed="rId3" cstate="print"/>
          <a:srcRect/>
          <a:stretch>
            <a:fillRect/>
          </a:stretch>
        </p:blipFill>
        <p:spPr bwMode="auto">
          <a:xfrm>
            <a:off x="3962400" y="3810000"/>
            <a:ext cx="3511454" cy="1600200"/>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normAutofit/>
          </a:bodyPr>
          <a:lstStyle/>
          <a:p>
            <a:r>
              <a:rPr lang="zh-CN" altLang="en-US" sz="900" dirty="0" smtClean="0"/>
              <a:t>首先，要解决通讯的问题，主要是通过在客户端和服务器之间建立</a:t>
            </a:r>
            <a:r>
              <a:rPr lang="en-US" altLang="zh-CN" sz="900" dirty="0" smtClean="0"/>
              <a:t>TCP</a:t>
            </a:r>
            <a:r>
              <a:rPr lang="zh-CN" altLang="en-US" sz="900" dirty="0" smtClean="0"/>
              <a:t>连接，远程过程调用的所有交换的数据都在这个连接里传输。连接可以是按需连接，调用结束后就断掉，也可以是长连接，多个远程过程调用共享同一个连接。</a:t>
            </a:r>
            <a:endParaRPr lang="en-US" altLang="zh-CN" sz="900" dirty="0" smtClean="0"/>
          </a:p>
          <a:p>
            <a:r>
              <a:rPr lang="zh-CN" altLang="en-US" sz="900" dirty="0" smtClean="0"/>
              <a:t>第二，要解决寻址的问题，也就是说，</a:t>
            </a:r>
            <a:r>
              <a:rPr lang="en-US" altLang="zh-CN" sz="900" dirty="0" smtClean="0"/>
              <a:t>A</a:t>
            </a:r>
            <a:r>
              <a:rPr lang="zh-CN" altLang="en-US" sz="900" dirty="0" smtClean="0"/>
              <a:t>服务器上的应用怎么告诉底层的</a:t>
            </a:r>
            <a:r>
              <a:rPr lang="en-US" altLang="zh-CN" sz="900" dirty="0" smtClean="0"/>
              <a:t>RPC</a:t>
            </a:r>
            <a:r>
              <a:rPr lang="zh-CN" altLang="en-US" sz="900" dirty="0" smtClean="0"/>
              <a:t>框架，如何连接到</a:t>
            </a:r>
            <a:r>
              <a:rPr lang="en-US" altLang="zh-CN" sz="900" dirty="0" smtClean="0"/>
              <a:t>B</a:t>
            </a:r>
            <a:r>
              <a:rPr lang="zh-CN" altLang="en-US" sz="900" dirty="0" smtClean="0"/>
              <a:t>服务器（如主机或</a:t>
            </a:r>
            <a:r>
              <a:rPr lang="en-US" altLang="zh-CN" sz="900" dirty="0" smtClean="0"/>
              <a:t>IP</a:t>
            </a:r>
            <a:r>
              <a:rPr lang="zh-CN" altLang="en-US" sz="900" dirty="0" smtClean="0"/>
              <a:t>地址）以及特定的端口，方法的名称名称是什么，这样才能完成调用。比如基于</a:t>
            </a:r>
            <a:r>
              <a:rPr lang="en-US" altLang="zh-CN" sz="900" dirty="0" smtClean="0"/>
              <a:t>Web</a:t>
            </a:r>
            <a:r>
              <a:rPr lang="zh-CN" altLang="en-US" sz="900" dirty="0" smtClean="0"/>
              <a:t>服务协议栈的</a:t>
            </a:r>
            <a:r>
              <a:rPr lang="en-US" altLang="zh-CN" sz="900" dirty="0" smtClean="0"/>
              <a:t>RPC</a:t>
            </a:r>
            <a:r>
              <a:rPr lang="zh-CN" altLang="en-US" sz="900" dirty="0" smtClean="0"/>
              <a:t>，就要提供一个</a:t>
            </a:r>
            <a:r>
              <a:rPr lang="en-US" altLang="zh-CN" sz="900" dirty="0" smtClean="0"/>
              <a:t>endpoint URI</a:t>
            </a:r>
            <a:r>
              <a:rPr lang="zh-CN" altLang="en-US" sz="900" dirty="0" smtClean="0"/>
              <a:t>，或者是从</a:t>
            </a:r>
            <a:r>
              <a:rPr lang="en-US" altLang="zh-CN" sz="900" dirty="0" smtClean="0"/>
              <a:t>UDDI</a:t>
            </a:r>
            <a:r>
              <a:rPr lang="zh-CN" altLang="en-US" sz="900" dirty="0" smtClean="0"/>
              <a:t>服务上查找。如果是</a:t>
            </a:r>
            <a:r>
              <a:rPr lang="en-US" altLang="zh-CN" sz="900" dirty="0" smtClean="0"/>
              <a:t>RMI</a:t>
            </a:r>
            <a:r>
              <a:rPr lang="zh-CN" altLang="en-US" sz="900" dirty="0" smtClean="0"/>
              <a:t>调用的话，还需要一个</a:t>
            </a:r>
            <a:r>
              <a:rPr lang="en-US" altLang="zh-CN" sz="900" dirty="0" smtClean="0"/>
              <a:t>RMI Registry</a:t>
            </a:r>
            <a:r>
              <a:rPr lang="zh-CN" altLang="en-US" sz="900" dirty="0" smtClean="0"/>
              <a:t>来注册服务的地址。</a:t>
            </a:r>
            <a:endParaRPr lang="en-US" altLang="zh-CN" sz="900" dirty="0" smtClean="0"/>
          </a:p>
          <a:p>
            <a:r>
              <a:rPr lang="zh-CN" altLang="en-US" sz="900" dirty="0" smtClean="0"/>
              <a:t>第三，当</a:t>
            </a:r>
            <a:r>
              <a:rPr lang="en-US" altLang="zh-CN" sz="900" dirty="0" smtClean="0"/>
              <a:t>A</a:t>
            </a:r>
            <a:r>
              <a:rPr lang="zh-CN" altLang="en-US" sz="900" dirty="0" smtClean="0"/>
              <a:t>服务器上的应用发起远程过程调用时，方法的参数需要通过底层的网络协议如</a:t>
            </a:r>
            <a:r>
              <a:rPr lang="en-US" altLang="zh-CN" sz="900" dirty="0" smtClean="0"/>
              <a:t>TCP</a:t>
            </a:r>
            <a:r>
              <a:rPr lang="zh-CN" altLang="en-US" sz="900" dirty="0" smtClean="0"/>
              <a:t>传递到</a:t>
            </a:r>
            <a:r>
              <a:rPr lang="en-US" altLang="zh-CN" sz="900" dirty="0" smtClean="0"/>
              <a:t>B</a:t>
            </a:r>
            <a:r>
              <a:rPr lang="zh-CN" altLang="en-US" sz="900" dirty="0" smtClean="0"/>
              <a:t>服务器，由于网络协议是基于二进制的，内存中的参数的值要序列化成二进制的形式，也就是序列化（</a:t>
            </a:r>
            <a:r>
              <a:rPr lang="en-US" altLang="zh-CN" sz="900" dirty="0" smtClean="0"/>
              <a:t>Serialize</a:t>
            </a:r>
            <a:r>
              <a:rPr lang="zh-CN" altLang="en-US" sz="900" dirty="0" smtClean="0"/>
              <a:t>）或编组（</a:t>
            </a:r>
            <a:r>
              <a:rPr lang="en-US" altLang="zh-CN" sz="900" dirty="0" smtClean="0"/>
              <a:t>marshal</a:t>
            </a:r>
            <a:r>
              <a:rPr lang="zh-CN" altLang="en-US" sz="900" dirty="0" smtClean="0"/>
              <a:t>），通过寻址和传输将序列化的二进制发送给</a:t>
            </a:r>
            <a:r>
              <a:rPr lang="en-US" altLang="zh-CN" sz="900" dirty="0" smtClean="0"/>
              <a:t>B</a:t>
            </a:r>
            <a:r>
              <a:rPr lang="zh-CN" altLang="en-US" sz="900" dirty="0" smtClean="0"/>
              <a:t>服务器。</a:t>
            </a:r>
            <a:endParaRPr lang="en-US" altLang="zh-CN" sz="900" dirty="0" smtClean="0"/>
          </a:p>
          <a:p>
            <a:r>
              <a:rPr lang="zh-CN" altLang="en-US" sz="900" dirty="0" smtClean="0"/>
              <a:t>第四，</a:t>
            </a:r>
            <a:r>
              <a:rPr lang="en-US" altLang="zh-CN" sz="900" dirty="0" smtClean="0"/>
              <a:t>B</a:t>
            </a:r>
            <a:r>
              <a:rPr lang="zh-CN" altLang="en-US" sz="900" dirty="0" smtClean="0"/>
              <a:t>服务器收到请求后，需要对参数进行反序列化（序列化的逆操作），恢复为内存中的表达方式，然后找到对应的方法（寻址的一部分）进行本地调用，然后得到返回值。</a:t>
            </a:r>
            <a:endParaRPr lang="en-US" altLang="zh-CN" sz="900" dirty="0" smtClean="0"/>
          </a:p>
          <a:p>
            <a:r>
              <a:rPr lang="zh-CN" altLang="en-US" sz="900" dirty="0" smtClean="0"/>
              <a:t>第五，返回值还要发送回服务器</a:t>
            </a:r>
            <a:r>
              <a:rPr lang="en-US" altLang="zh-CN" sz="900" dirty="0" smtClean="0"/>
              <a:t>A</a:t>
            </a:r>
            <a:r>
              <a:rPr lang="zh-CN" altLang="en-US" sz="900" dirty="0" smtClean="0"/>
              <a:t>上的应用，也要经过序列化的方式发送，服务器</a:t>
            </a:r>
            <a:r>
              <a:rPr lang="en-US" altLang="zh-CN" sz="900" dirty="0" smtClean="0"/>
              <a:t>A</a:t>
            </a:r>
            <a:r>
              <a:rPr lang="zh-CN" altLang="en-US" sz="900" dirty="0" smtClean="0"/>
              <a:t>接到后，再反序列化，恢复为内存中的表达方式，交给</a:t>
            </a:r>
            <a:r>
              <a:rPr lang="en-US" altLang="zh-CN" sz="900" dirty="0" smtClean="0"/>
              <a:t>A</a:t>
            </a:r>
            <a:r>
              <a:rPr lang="zh-CN" altLang="en-US" sz="900" dirty="0" smtClean="0"/>
              <a:t>服务器上的应用</a:t>
            </a:r>
            <a:endParaRPr lang="en-US" altLang="zh-CN" sz="900" dirty="0" smtClean="0"/>
          </a:p>
          <a:p>
            <a:endParaRPr lang="zh-CN" altLang="en-US" dirty="0" smtClean="0"/>
          </a:p>
          <a:p>
            <a:endParaRPr lang="en-US" dirty="0"/>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4098" name="Picture 2"/>
          <p:cNvPicPr>
            <a:picLocks noChangeAspect="1" noChangeArrowheads="1"/>
          </p:cNvPicPr>
          <p:nvPr/>
        </p:nvPicPr>
        <p:blipFill>
          <a:blip r:embed="rId2" cstate="print"/>
          <a:srcRect/>
          <a:stretch>
            <a:fillRect/>
          </a:stretch>
        </p:blipFill>
        <p:spPr bwMode="auto">
          <a:xfrm>
            <a:off x="3581400" y="2781852"/>
            <a:ext cx="3498475" cy="2214011"/>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zh-CN" altLang="en-US" dirty="0" smtClean="0"/>
              <a:t>将网络互相连接起来要使用一些中间设备（或中间系统），ＩＳＯ的术语称之为中继（</a:t>
            </a:r>
            <a:r>
              <a:rPr lang="en-US" altLang="zh-CN" dirty="0" smtClean="0"/>
              <a:t>relay</a:t>
            </a:r>
            <a:r>
              <a:rPr lang="zh-CN" altLang="en-US" dirty="0" smtClean="0"/>
              <a:t>）系统。根据中继系统所在的层次，可以有以下五种中继系统： </a:t>
            </a:r>
            <a:endParaRPr lang="en-US" altLang="zh-CN" dirty="0" smtClean="0"/>
          </a:p>
          <a:p>
            <a:pPr lvl="1"/>
            <a:r>
              <a:rPr lang="zh-CN" altLang="en-US" b="1" dirty="0" smtClean="0">
                <a:solidFill>
                  <a:srgbClr val="FF0000"/>
                </a:solidFill>
              </a:rPr>
              <a:t>物理层（即常说的第一层、层Ｌ</a:t>
            </a:r>
            <a:r>
              <a:rPr lang="en-US" altLang="zh-CN" b="1" dirty="0" smtClean="0">
                <a:solidFill>
                  <a:srgbClr val="FF0000"/>
                </a:solidFill>
              </a:rPr>
              <a:t>1</a:t>
            </a:r>
            <a:r>
              <a:rPr lang="zh-CN" altLang="en-US" b="1" dirty="0" smtClean="0">
                <a:solidFill>
                  <a:srgbClr val="FF0000"/>
                </a:solidFill>
              </a:rPr>
              <a:t>）中继系统，即转发器（</a:t>
            </a:r>
            <a:r>
              <a:rPr lang="en-US" altLang="zh-CN" b="1" dirty="0" smtClean="0">
                <a:solidFill>
                  <a:srgbClr val="FF0000"/>
                </a:solidFill>
              </a:rPr>
              <a:t>repeater</a:t>
            </a:r>
            <a:r>
              <a:rPr lang="zh-CN" altLang="en-US" b="1" dirty="0" smtClean="0">
                <a:solidFill>
                  <a:srgbClr val="FF0000"/>
                </a:solidFill>
              </a:rPr>
              <a:t>）。 </a:t>
            </a:r>
            <a:endParaRPr lang="en-US" altLang="zh-CN" b="1" dirty="0" smtClean="0">
              <a:solidFill>
                <a:srgbClr val="FF0000"/>
              </a:solidFill>
            </a:endParaRPr>
          </a:p>
          <a:p>
            <a:pPr lvl="1"/>
            <a:r>
              <a:rPr lang="zh-CN" altLang="en-US" dirty="0" smtClean="0"/>
              <a:t>数据链路层（即第二层，层Ｌ</a:t>
            </a:r>
            <a:r>
              <a:rPr lang="en-US" altLang="zh-CN" dirty="0" smtClean="0"/>
              <a:t>2</a:t>
            </a:r>
            <a:r>
              <a:rPr lang="zh-CN" altLang="en-US" dirty="0" smtClean="0"/>
              <a:t>），即网桥或桥接器（</a:t>
            </a:r>
            <a:r>
              <a:rPr lang="en-US" altLang="zh-CN" dirty="0" smtClean="0"/>
              <a:t>bridge</a:t>
            </a:r>
            <a:r>
              <a:rPr lang="zh-CN" altLang="en-US" dirty="0" smtClean="0"/>
              <a:t>）。 </a:t>
            </a:r>
            <a:endParaRPr lang="en-US" altLang="zh-CN" dirty="0" smtClean="0"/>
          </a:p>
          <a:p>
            <a:pPr lvl="1"/>
            <a:r>
              <a:rPr lang="zh-CN" altLang="en-US" b="1" dirty="0" smtClean="0">
                <a:solidFill>
                  <a:srgbClr val="FF0000"/>
                </a:solidFill>
              </a:rPr>
              <a:t>网络层（第三层，层Ｌ</a:t>
            </a:r>
            <a:r>
              <a:rPr lang="en-US" altLang="zh-CN" b="1" dirty="0" smtClean="0">
                <a:solidFill>
                  <a:srgbClr val="FF0000"/>
                </a:solidFill>
              </a:rPr>
              <a:t>3</a:t>
            </a:r>
            <a:r>
              <a:rPr lang="zh-CN" altLang="en-US" b="1" dirty="0" smtClean="0">
                <a:solidFill>
                  <a:srgbClr val="FF0000"/>
                </a:solidFill>
              </a:rPr>
              <a:t>）中继系统，即路由器（</a:t>
            </a:r>
            <a:r>
              <a:rPr lang="en-US" altLang="zh-CN" b="1" dirty="0" smtClean="0">
                <a:solidFill>
                  <a:srgbClr val="FF0000"/>
                </a:solidFill>
              </a:rPr>
              <a:t>router</a:t>
            </a:r>
            <a:r>
              <a:rPr lang="zh-CN" altLang="en-US" b="1" dirty="0" smtClean="0">
                <a:solidFill>
                  <a:srgbClr val="FF0000"/>
                </a:solidFill>
              </a:rPr>
              <a:t>）。 </a:t>
            </a:r>
            <a:endParaRPr lang="en-US" altLang="zh-CN" b="1" dirty="0" smtClean="0">
              <a:solidFill>
                <a:srgbClr val="FF0000"/>
              </a:solidFill>
            </a:endParaRPr>
          </a:p>
          <a:p>
            <a:pPr lvl="1"/>
            <a:r>
              <a:rPr lang="zh-CN" altLang="en-US" dirty="0" smtClean="0"/>
              <a:t>网桥和路由器的混合物桥路器（</a:t>
            </a:r>
            <a:r>
              <a:rPr lang="en-US" altLang="zh-CN" dirty="0" err="1" smtClean="0"/>
              <a:t>brouter</a:t>
            </a:r>
            <a:r>
              <a:rPr lang="zh-CN" altLang="en-US" dirty="0" smtClean="0"/>
              <a:t>）兼有网桥和路由器的功能。 </a:t>
            </a:r>
            <a:endParaRPr lang="en-US" altLang="zh-CN" dirty="0" smtClean="0"/>
          </a:p>
          <a:p>
            <a:pPr lvl="1"/>
            <a:r>
              <a:rPr lang="zh-CN" altLang="en-US" b="1" dirty="0" smtClean="0">
                <a:solidFill>
                  <a:srgbClr val="FF0000"/>
                </a:solidFill>
              </a:rPr>
              <a:t>在网络层以上的中继系统，即网关（</a:t>
            </a:r>
            <a:r>
              <a:rPr lang="en-US" altLang="zh-CN" b="1" dirty="0" smtClean="0">
                <a:solidFill>
                  <a:srgbClr val="FF0000"/>
                </a:solidFill>
              </a:rPr>
              <a:t>gateway</a:t>
            </a:r>
            <a:r>
              <a:rPr lang="zh-CN" altLang="en-US" b="1" dirty="0" smtClean="0">
                <a:solidFill>
                  <a:srgbClr val="FF0000"/>
                </a:solidFill>
              </a:rPr>
              <a:t>）</a:t>
            </a:r>
            <a:r>
              <a:rPr lang="en-US" altLang="zh-CN" b="1" dirty="0" smtClean="0">
                <a:solidFill>
                  <a:srgbClr val="FF0000"/>
                </a:solidFill>
              </a:rPr>
              <a:t>. </a:t>
            </a:r>
            <a:r>
              <a:rPr lang="zh-CN" altLang="en-US" b="1" dirty="0" smtClean="0">
                <a:solidFill>
                  <a:srgbClr val="FF0000"/>
                </a:solidFill>
              </a:rPr>
              <a:t/>
            </a:r>
            <a:br>
              <a:rPr lang="zh-CN" altLang="en-US" b="1" dirty="0" smtClean="0">
                <a:solidFill>
                  <a:srgbClr val="FF0000"/>
                </a:solidFill>
              </a:rPr>
            </a:br>
            <a:endParaRPr lang="en-US" b="1" dirty="0">
              <a:solidFill>
                <a:srgbClr val="FF0000"/>
              </a:solidFill>
            </a:endParaRPr>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dirty="0" smtClean="0"/>
              <a:t>http://www.ibm.com/developerworks/cn/aix/library/au-rpc_programming/</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3075" name="Picture 3"/>
          <p:cNvPicPr>
            <a:picLocks noChangeAspect="1" noChangeArrowheads="1"/>
          </p:cNvPicPr>
          <p:nvPr/>
        </p:nvPicPr>
        <p:blipFill>
          <a:blip r:embed="rId2" cstate="print"/>
          <a:srcRect/>
          <a:stretch>
            <a:fillRect/>
          </a:stretch>
        </p:blipFill>
        <p:spPr bwMode="auto">
          <a:xfrm>
            <a:off x="0" y="838200"/>
            <a:ext cx="7279440" cy="3505200"/>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normAutofit/>
          </a:bodyPr>
          <a:lstStyle/>
          <a:p>
            <a:r>
              <a:rPr lang="zh-CN" altLang="en-US" b="1" dirty="0" smtClean="0">
                <a:solidFill>
                  <a:srgbClr val="00B050"/>
                </a:solidFill>
              </a:rPr>
              <a:t>如果说</a:t>
            </a:r>
            <a:r>
              <a:rPr lang="en-US" altLang="zh-CN" b="1" dirty="0" smtClean="0">
                <a:solidFill>
                  <a:srgbClr val="00B050"/>
                </a:solidFill>
              </a:rPr>
              <a:t>RPC</a:t>
            </a:r>
            <a:r>
              <a:rPr lang="zh-CN" altLang="en-US" b="1" dirty="0" smtClean="0">
                <a:solidFill>
                  <a:srgbClr val="00B050"/>
                </a:solidFill>
              </a:rPr>
              <a:t>是一种面向操作的架构风格，而</a:t>
            </a:r>
            <a:r>
              <a:rPr lang="en-US" altLang="zh-CN" b="1" dirty="0" smtClean="0">
                <a:solidFill>
                  <a:srgbClr val="00B050"/>
                </a:solidFill>
              </a:rPr>
              <a:t>REST</a:t>
            </a:r>
            <a:r>
              <a:rPr lang="zh-CN" altLang="en-US" b="1" dirty="0" smtClean="0">
                <a:solidFill>
                  <a:srgbClr val="00B050"/>
                </a:solidFill>
              </a:rPr>
              <a:t>则是一种面向资源的架构风格。</a:t>
            </a:r>
            <a:endParaRPr lang="en-US" altLang="zh-CN" b="1" dirty="0" smtClean="0">
              <a:solidFill>
                <a:srgbClr val="00B050"/>
              </a:solidFill>
            </a:endParaRPr>
          </a:p>
          <a:p>
            <a:r>
              <a:rPr lang="zh-CN" altLang="en-US" dirty="0" smtClean="0"/>
              <a:t>在 </a:t>
            </a:r>
            <a:r>
              <a:rPr lang="en-US" altLang="zh-CN" dirty="0" smtClean="0"/>
              <a:t>RPC </a:t>
            </a:r>
            <a:r>
              <a:rPr lang="zh-CN" altLang="en-US" dirty="0" smtClean="0"/>
              <a:t>样式的架构中，关注点在于方法，</a:t>
            </a:r>
            <a:endParaRPr lang="en-US" altLang="zh-CN" dirty="0" smtClean="0"/>
          </a:p>
          <a:p>
            <a:r>
              <a:rPr lang="zh-CN" altLang="en-US" dirty="0" smtClean="0"/>
              <a:t>而在 </a:t>
            </a:r>
            <a:r>
              <a:rPr lang="en-US" altLang="zh-CN" dirty="0" smtClean="0"/>
              <a:t>REST </a:t>
            </a:r>
            <a:r>
              <a:rPr lang="zh-CN" altLang="en-US" dirty="0" smtClean="0"/>
              <a:t>样式的架构中，关注点在于资源 </a:t>
            </a:r>
            <a:r>
              <a:rPr lang="en-US" altLang="zh-CN" dirty="0" smtClean="0"/>
              <a:t>—— </a:t>
            </a:r>
            <a:r>
              <a:rPr lang="zh-CN" altLang="en-US" dirty="0" smtClean="0"/>
              <a:t>将使用标准方法检索并操作信息片段（使用表示的形式）。资源表示形式在表示形式中使用</a:t>
            </a:r>
            <a:r>
              <a:rPr lang="zh-CN" altLang="en-US" dirty="0" smtClean="0">
                <a:hlinkClick r:id="rId2"/>
              </a:rPr>
              <a:t>超链接</a:t>
            </a:r>
            <a:r>
              <a:rPr lang="zh-CN" altLang="en-US" dirty="0" smtClean="0"/>
              <a:t>互联。</a:t>
            </a:r>
            <a:endParaRPr lang="en-US" altLang="zh-CN" dirty="0" smtClean="0"/>
          </a:p>
          <a:p>
            <a:r>
              <a:rPr lang="zh-CN" altLang="en-US" dirty="0" smtClean="0"/>
              <a:t>某个</a:t>
            </a:r>
            <a:r>
              <a:rPr lang="en-US" dirty="0" smtClean="0"/>
              <a:t>URI</a:t>
            </a:r>
            <a:r>
              <a:rPr lang="zh-CN" altLang="en-US" dirty="0" smtClean="0"/>
              <a:t>是</a:t>
            </a:r>
            <a:r>
              <a:rPr lang="en-US" altLang="zh-CN" dirty="0" smtClean="0"/>
              <a:t>/</a:t>
            </a:r>
            <a:r>
              <a:rPr lang="en-US" dirty="0" smtClean="0"/>
              <a:t>posts/show/1，</a:t>
            </a:r>
            <a:r>
              <a:rPr lang="zh-CN" altLang="en-US" dirty="0" smtClean="0"/>
              <a:t>其中</a:t>
            </a:r>
            <a:r>
              <a:rPr lang="en-US" dirty="0" smtClean="0"/>
              <a:t>show</a:t>
            </a:r>
            <a:r>
              <a:rPr lang="zh-CN" altLang="en-US" dirty="0" smtClean="0"/>
              <a:t>是动词，</a:t>
            </a:r>
            <a:r>
              <a:rPr lang="zh-CN" altLang="en-US" dirty="0" smtClean="0">
                <a:solidFill>
                  <a:srgbClr val="FF0000"/>
                </a:solidFill>
              </a:rPr>
              <a:t>这个</a:t>
            </a:r>
            <a:r>
              <a:rPr lang="en-US" dirty="0" smtClean="0">
                <a:solidFill>
                  <a:srgbClr val="FF0000"/>
                </a:solidFill>
              </a:rPr>
              <a:t>URI</a:t>
            </a:r>
            <a:r>
              <a:rPr lang="zh-CN" altLang="en-US" dirty="0" smtClean="0">
                <a:solidFill>
                  <a:srgbClr val="FF0000"/>
                </a:solidFill>
              </a:rPr>
              <a:t>就设计错了</a:t>
            </a:r>
            <a:r>
              <a:rPr lang="zh-CN" altLang="en-US" dirty="0" smtClean="0"/>
              <a:t>，正确的写法应该是</a:t>
            </a:r>
            <a:r>
              <a:rPr lang="en-US" altLang="zh-CN" dirty="0" smtClean="0"/>
              <a:t>/</a:t>
            </a:r>
            <a:r>
              <a:rPr lang="en-US" dirty="0" smtClean="0"/>
              <a:t>posts/1，</a:t>
            </a:r>
            <a:r>
              <a:rPr lang="zh-CN" altLang="en-US" dirty="0" smtClean="0"/>
              <a:t>然后用</a:t>
            </a:r>
            <a:r>
              <a:rPr lang="en-US" dirty="0" smtClean="0"/>
              <a:t>GET</a:t>
            </a:r>
            <a:r>
              <a:rPr lang="zh-CN" altLang="en-US" dirty="0" smtClean="0"/>
              <a:t>方法表示</a:t>
            </a:r>
            <a:r>
              <a:rPr lang="en-US" dirty="0" smtClean="0"/>
              <a:t>show。</a:t>
            </a:r>
          </a:p>
          <a:p>
            <a:r>
              <a:rPr lang="zh-CN" altLang="en-US" dirty="0" smtClean="0"/>
              <a:t>如果某些动作是</a:t>
            </a:r>
            <a:r>
              <a:rPr lang="en-US" dirty="0" smtClean="0"/>
              <a:t>HTTP</a:t>
            </a:r>
            <a:r>
              <a:rPr lang="zh-CN" altLang="en-US" dirty="0" smtClean="0"/>
              <a:t>动词表示不了的，你就</a:t>
            </a:r>
            <a:r>
              <a:rPr lang="zh-CN" altLang="en-US" b="1" dirty="0" smtClean="0">
                <a:solidFill>
                  <a:srgbClr val="FF0000"/>
                </a:solidFill>
              </a:rPr>
              <a:t>应该把动作做成一种资源。</a:t>
            </a:r>
            <a:endParaRPr lang="en-US" altLang="zh-CN" b="1" dirty="0" smtClean="0">
              <a:solidFill>
                <a:srgbClr val="FF0000"/>
              </a:solidFill>
            </a:endParaRPr>
          </a:p>
          <a:p>
            <a:pPr lvl="1"/>
            <a:r>
              <a:rPr lang="zh-CN" altLang="en-US" dirty="0" smtClean="0"/>
              <a:t>比如网上汇款，从账户</a:t>
            </a:r>
            <a:r>
              <a:rPr lang="en-US" altLang="zh-CN" dirty="0" smtClean="0"/>
              <a:t>1</a:t>
            </a:r>
            <a:r>
              <a:rPr lang="zh-CN" altLang="en-US" dirty="0" smtClean="0"/>
              <a:t>向账户</a:t>
            </a:r>
            <a:r>
              <a:rPr lang="en-US" altLang="zh-CN" dirty="0" smtClean="0"/>
              <a:t>2</a:t>
            </a:r>
            <a:r>
              <a:rPr lang="zh-CN" altLang="en-US" dirty="0" smtClean="0"/>
              <a:t>汇款</a:t>
            </a:r>
            <a:r>
              <a:rPr lang="en-US" altLang="zh-CN" dirty="0" smtClean="0"/>
              <a:t>500</a:t>
            </a:r>
            <a:r>
              <a:rPr lang="zh-CN" altLang="en-US" dirty="0" smtClean="0"/>
              <a:t>元，错误的</a:t>
            </a:r>
            <a:r>
              <a:rPr lang="en-US" dirty="0" smtClean="0"/>
              <a:t>URI</a:t>
            </a:r>
            <a:r>
              <a:rPr lang="zh-CN" altLang="en-US" dirty="0" smtClean="0"/>
              <a:t>是：</a:t>
            </a:r>
          </a:p>
          <a:p>
            <a:pPr lvl="2"/>
            <a:r>
              <a:rPr lang="zh-CN" altLang="en-US" dirty="0" smtClean="0"/>
              <a:t>　　</a:t>
            </a:r>
            <a:r>
              <a:rPr lang="en-US" dirty="0" smtClean="0"/>
              <a:t>POST /accounts/1/transfer/500/to/2</a:t>
            </a:r>
          </a:p>
          <a:p>
            <a:pPr lvl="1"/>
            <a:r>
              <a:rPr lang="zh-CN" altLang="en-US" dirty="0" smtClean="0"/>
              <a:t>正确的写法是把动词</a:t>
            </a:r>
            <a:r>
              <a:rPr lang="en-US" dirty="0" smtClean="0"/>
              <a:t>transfer</a:t>
            </a:r>
            <a:r>
              <a:rPr lang="zh-CN" altLang="en-US" dirty="0" smtClean="0"/>
              <a:t>改成名词</a:t>
            </a:r>
            <a:r>
              <a:rPr lang="en-US" dirty="0" smtClean="0"/>
              <a:t>transaction，</a:t>
            </a:r>
            <a:r>
              <a:rPr lang="zh-CN" altLang="en-US" dirty="0" smtClean="0"/>
              <a:t>资源不能是动词，但是可以是一种服务：</a:t>
            </a:r>
          </a:p>
          <a:p>
            <a:pPr lvl="2"/>
            <a:r>
              <a:rPr lang="zh-CN" altLang="en-US" dirty="0" smtClean="0"/>
              <a:t>　　</a:t>
            </a:r>
            <a:r>
              <a:rPr lang="en-US" dirty="0" smtClean="0"/>
              <a:t>POST /transaction HTTP/1.1</a:t>
            </a:r>
            <a:br>
              <a:rPr lang="en-US" dirty="0" smtClean="0"/>
            </a:br>
            <a:r>
              <a:rPr lang="en-US" dirty="0" smtClean="0"/>
              <a:t>　　Host: 127.0.0.1</a:t>
            </a:r>
            <a:br>
              <a:rPr lang="en-US" dirty="0" smtClean="0"/>
            </a:br>
            <a:r>
              <a:rPr lang="en-US" dirty="0" smtClean="0"/>
              <a:t>　　</a:t>
            </a:r>
            <a:br>
              <a:rPr lang="en-US" dirty="0" smtClean="0"/>
            </a:br>
            <a:r>
              <a:rPr lang="en-US" dirty="0" smtClean="0"/>
              <a:t>　　from=1&amp;to=2&amp;amount=500.00</a:t>
            </a:r>
          </a:p>
          <a:p>
            <a:r>
              <a:rPr lang="en-US" altLang="zh-CN" dirty="0" smtClean="0"/>
              <a:t>REST </a:t>
            </a:r>
            <a:r>
              <a:rPr lang="zh-CN" altLang="en-US" dirty="0" smtClean="0"/>
              <a:t>指的是一组架构</a:t>
            </a:r>
            <a:r>
              <a:rPr lang="zh-CN" altLang="en-US" dirty="0" smtClean="0">
                <a:hlinkClick r:id="rId3"/>
              </a:rPr>
              <a:t>约束条件</a:t>
            </a:r>
            <a:r>
              <a:rPr lang="zh-CN" altLang="en-US" dirty="0" smtClean="0"/>
              <a:t>和原则。满足这些约束条件和原则的应用程序或设计就是 </a:t>
            </a:r>
            <a:r>
              <a:rPr lang="en-US" altLang="zh-CN" dirty="0" err="1" smtClean="0"/>
              <a:t>RESTful</a:t>
            </a:r>
            <a:r>
              <a:rPr lang="zh-CN" altLang="en-US" dirty="0" smtClean="0"/>
              <a:t>。</a:t>
            </a:r>
            <a:endParaRPr lang="en-US" altLang="zh-CN" dirty="0" smtClean="0"/>
          </a:p>
          <a:p>
            <a:pPr lvl="1"/>
            <a:r>
              <a:rPr lang="en-US" altLang="zh-CN" dirty="0" smtClean="0"/>
              <a:t>Web </a:t>
            </a:r>
            <a:r>
              <a:rPr lang="zh-CN" altLang="en-US" dirty="0" smtClean="0"/>
              <a:t>应用程序最重要的 </a:t>
            </a:r>
            <a:r>
              <a:rPr lang="en-US" altLang="zh-CN" dirty="0" smtClean="0"/>
              <a:t>REST </a:t>
            </a:r>
            <a:r>
              <a:rPr lang="zh-CN" altLang="en-US" dirty="0" smtClean="0"/>
              <a:t>原则是，客户端和服务器之间的交互在请求之间是无状态的。从客户端到服务器的每个请求都必须包含理解请求所必需的信息。如果服务器在请求之间的任何时间点重启，客户端不会得到通知。此外，无状态请求可以由任何可用服务器回答，这十分适合</a:t>
            </a:r>
            <a:r>
              <a:rPr lang="zh-CN" altLang="en-US" dirty="0" smtClean="0">
                <a:hlinkClick r:id="rId4"/>
              </a:rPr>
              <a:t>云计算</a:t>
            </a:r>
            <a:r>
              <a:rPr lang="zh-CN" altLang="en-US" dirty="0" smtClean="0"/>
              <a:t>之类的环境。客户端可以缓存数据以改进性能。</a:t>
            </a:r>
            <a:endParaRPr lang="en-US" altLang="zh-CN" dirty="0" smtClean="0"/>
          </a:p>
          <a:p>
            <a:pPr lvl="1"/>
            <a:r>
              <a:rPr lang="zh-CN" altLang="en-US" dirty="0" smtClean="0"/>
              <a:t>另一个重要的 </a:t>
            </a:r>
            <a:r>
              <a:rPr lang="en-US" altLang="zh-CN" dirty="0" smtClean="0"/>
              <a:t>REST </a:t>
            </a:r>
            <a:r>
              <a:rPr lang="zh-CN" altLang="en-US" dirty="0" smtClean="0"/>
              <a:t>原则是分层系统，这表示组件无法了解它与之交互的中间层以外的组件。通过将系统知识限制在单个层，可以限制整个系统的复杂性，促进了底层的独立性。</a:t>
            </a:r>
            <a:endParaRPr lang="en-US" altLang="zh-CN" dirty="0" smtClean="0"/>
          </a:p>
          <a:p>
            <a:pPr lvl="1"/>
            <a:r>
              <a:rPr lang="en-US" altLang="zh-CN" dirty="0" smtClean="0"/>
              <a:t>REST</a:t>
            </a:r>
            <a:r>
              <a:rPr lang="zh-CN" altLang="en-US" dirty="0" smtClean="0"/>
              <a:t>从资源的角度来观察整个网络，分布在各处的资源由</a:t>
            </a:r>
            <a:r>
              <a:rPr lang="en-US" altLang="zh-CN" dirty="0" smtClean="0"/>
              <a:t>URI</a:t>
            </a:r>
            <a:r>
              <a:rPr lang="zh-CN" altLang="en-US" dirty="0" smtClean="0"/>
              <a:t>确定，而客户端的应用通过</a:t>
            </a:r>
            <a:r>
              <a:rPr lang="en-US" altLang="zh-CN" dirty="0" smtClean="0"/>
              <a:t>URI</a:t>
            </a:r>
            <a:r>
              <a:rPr lang="zh-CN" altLang="en-US" dirty="0" smtClean="0"/>
              <a:t>来获取资源的表征。</a:t>
            </a:r>
            <a:r>
              <a:rPr lang="en-US" altLang="zh-CN" dirty="0" smtClean="0"/>
              <a:t>Http</a:t>
            </a:r>
            <a:r>
              <a:rPr lang="zh-CN" altLang="en-US" dirty="0" smtClean="0"/>
              <a:t>协议所抽象的</a:t>
            </a:r>
            <a:r>
              <a:rPr lang="en-US" altLang="zh-CN" dirty="0" err="1" smtClean="0"/>
              <a:t>get,post,put,delete</a:t>
            </a:r>
            <a:r>
              <a:rPr lang="zh-CN" altLang="en-US" dirty="0" smtClean="0"/>
              <a:t>就好比数据库中最基本的增删改查，而互联网上的各种资源就好比数据库中的记录（可能这么比喻不是很好），</a:t>
            </a:r>
            <a:endParaRPr lang="en-US" dirty="0"/>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en-US" b="0" dirty="0" smtClean="0"/>
              <a:t>REST (Representational State Transfer)</a:t>
            </a:r>
            <a:endParaRPr lang="en-US" dirty="0"/>
          </a:p>
        </p:txBody>
      </p:sp>
      <p:pic>
        <p:nvPicPr>
          <p:cNvPr id="1026" name="Picture 2"/>
          <p:cNvPicPr>
            <a:picLocks noChangeAspect="1" noChangeArrowheads="1"/>
          </p:cNvPicPr>
          <p:nvPr/>
        </p:nvPicPr>
        <p:blipFill>
          <a:blip r:embed="rId5" cstate="print"/>
          <a:srcRect/>
          <a:stretch>
            <a:fillRect/>
          </a:stretch>
        </p:blipFill>
        <p:spPr bwMode="auto">
          <a:xfrm>
            <a:off x="4884155" y="1600200"/>
            <a:ext cx="2431045" cy="1295400"/>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altLang="zh-CN" dirty="0" smtClean="0"/>
              <a:t>Apache</a:t>
            </a:r>
            <a:r>
              <a:rPr lang="zh-CN" altLang="en-US" dirty="0" smtClean="0"/>
              <a:t>只支持静态网页，但像</a:t>
            </a:r>
            <a:r>
              <a:rPr lang="en-US" altLang="zh-CN" dirty="0" err="1" smtClean="0"/>
              <a:t>asp,php,cgi,jsp</a:t>
            </a:r>
            <a:r>
              <a:rPr lang="zh-CN" altLang="en-US" dirty="0" smtClean="0"/>
              <a:t>等动态网页就需要</a:t>
            </a:r>
            <a:r>
              <a:rPr lang="en-US" altLang="zh-CN" dirty="0" smtClean="0"/>
              <a:t>Tomcat</a:t>
            </a:r>
            <a:r>
              <a:rPr lang="zh-CN" altLang="en-US" dirty="0" smtClean="0"/>
              <a:t>来处理。</a:t>
            </a:r>
            <a:endParaRPr lang="en-US" altLang="zh-CN" dirty="0" smtClean="0"/>
          </a:p>
          <a:p>
            <a:r>
              <a:rPr lang="zh-CN" altLang="en-US" dirty="0" smtClean="0"/>
              <a:t>打个比方：</a:t>
            </a:r>
            <a:r>
              <a:rPr lang="en-US" altLang="zh-CN" dirty="0" smtClean="0"/>
              <a:t>Apache</a:t>
            </a:r>
            <a:r>
              <a:rPr lang="zh-CN" altLang="en-US" dirty="0" smtClean="0"/>
              <a:t>是一辆卡车，上面可以装一些东西如</a:t>
            </a:r>
            <a:r>
              <a:rPr lang="en-US" altLang="zh-CN" dirty="0" smtClean="0"/>
              <a:t>html</a:t>
            </a:r>
            <a:r>
              <a:rPr lang="zh-CN" altLang="en-US" dirty="0" smtClean="0"/>
              <a:t>等。但是不能装水，要装水必须要有容器（桶），</a:t>
            </a:r>
            <a:r>
              <a:rPr lang="en-US" altLang="zh-CN" dirty="0" smtClean="0"/>
              <a:t>Tomcat</a:t>
            </a:r>
            <a:r>
              <a:rPr lang="zh-CN" altLang="en-US" dirty="0" smtClean="0"/>
              <a:t>就是一个桶（装像</a:t>
            </a:r>
            <a:r>
              <a:rPr lang="en-US" altLang="zh-CN" dirty="0" smtClean="0"/>
              <a:t>Java</a:t>
            </a:r>
            <a:r>
              <a:rPr lang="zh-CN" altLang="en-US" dirty="0" smtClean="0"/>
              <a:t>这样的水），而这个桶也可以不放在卡车上</a:t>
            </a:r>
            <a:endParaRPr lang="en-US" altLang="zh-CN" dirty="0" smtClean="0"/>
          </a:p>
          <a:p>
            <a:endParaRPr lang="en-US" dirty="0" smtClean="0"/>
          </a:p>
          <a:p>
            <a:pPr lvl="1"/>
            <a:r>
              <a:rPr lang="zh-CN" altLang="en-US" dirty="0" smtClean="0"/>
              <a:t>最基本，最核心的原理就是： </a:t>
            </a:r>
            <a:br>
              <a:rPr lang="zh-CN" altLang="en-US" dirty="0" smtClean="0"/>
            </a:br>
            <a:r>
              <a:rPr lang="en-US" altLang="zh-CN" dirty="0" smtClean="0"/>
              <a:t>1.</a:t>
            </a:r>
            <a:r>
              <a:rPr lang="zh-CN" altLang="en-US" dirty="0" smtClean="0"/>
              <a:t>处理</a:t>
            </a:r>
            <a:r>
              <a:rPr lang="en-US" dirty="0" err="1" smtClean="0"/>
              <a:t>scoket</a:t>
            </a:r>
            <a:r>
              <a:rPr lang="zh-CN" altLang="en-US" dirty="0" smtClean="0"/>
              <a:t>通信 </a:t>
            </a:r>
            <a:r>
              <a:rPr lang="en-US" altLang="zh-CN" dirty="0" smtClean="0"/>
              <a:t>(</a:t>
            </a:r>
            <a:r>
              <a:rPr lang="en-US" dirty="0" smtClean="0"/>
              <a:t>Socket) </a:t>
            </a:r>
            <a:br>
              <a:rPr lang="en-US" dirty="0" smtClean="0"/>
            </a:br>
            <a:r>
              <a:rPr lang="en-US" dirty="0" smtClean="0"/>
              <a:t>2.</a:t>
            </a:r>
            <a:r>
              <a:rPr lang="zh-CN" altLang="en-US" dirty="0" smtClean="0"/>
              <a:t>解析网络 </a:t>
            </a:r>
            <a:r>
              <a:rPr lang="en-US" dirty="0" smtClean="0"/>
              <a:t>http1.1/AJP/</a:t>
            </a:r>
            <a:r>
              <a:rPr lang="en-US" dirty="0" err="1" smtClean="0"/>
              <a:t>xxxx</a:t>
            </a:r>
            <a:r>
              <a:rPr lang="zh-CN" altLang="en-US" dirty="0" smtClean="0"/>
              <a:t>等等协议 </a:t>
            </a:r>
            <a:r>
              <a:rPr lang="en-US" altLang="zh-CN" dirty="0" smtClean="0"/>
              <a:t>(</a:t>
            </a:r>
            <a:r>
              <a:rPr lang="en-US" dirty="0" smtClean="0"/>
              <a:t>IO) </a:t>
            </a:r>
            <a:endParaRPr lang="en-US" dirty="0"/>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en-US" dirty="0" smtClean="0"/>
              <a:t>Tomcat</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normAutofit/>
          </a:bodyPr>
          <a:lstStyle/>
          <a:p>
            <a:r>
              <a:rPr lang="zh-CN" altLang="en-US" b="1" dirty="0" smtClean="0"/>
              <a:t>代理服务器是介于客户端和</a:t>
            </a:r>
            <a:r>
              <a:rPr lang="en-US" altLang="zh-CN" b="1" dirty="0" smtClean="0"/>
              <a:t>Web</a:t>
            </a:r>
            <a:r>
              <a:rPr lang="zh-CN" altLang="en-US" b="1" dirty="0" smtClean="0"/>
              <a:t>服务器之间的另一台服务器</a:t>
            </a:r>
            <a:endParaRPr lang="en-US" altLang="zh-CN" b="1" dirty="0" smtClean="0"/>
          </a:p>
          <a:p>
            <a:pPr lvl="1"/>
            <a:r>
              <a:rPr lang="zh-CN" altLang="en-US" dirty="0" smtClean="0">
                <a:solidFill>
                  <a:srgbClr val="92D050"/>
                </a:solidFill>
              </a:rPr>
              <a:t>正向代理服务器：</a:t>
            </a:r>
            <a:r>
              <a:rPr lang="zh-CN" altLang="en-US" dirty="0" smtClean="0"/>
              <a:t> 是一个位于客户端和原始服务器</a:t>
            </a:r>
            <a:r>
              <a:rPr lang="en-US" altLang="zh-CN" dirty="0" smtClean="0"/>
              <a:t>(origin server)</a:t>
            </a:r>
            <a:r>
              <a:rPr lang="zh-CN" altLang="en-US" dirty="0" smtClean="0"/>
              <a:t>之间的服务器，为了从原始服务器取得内容，客户端向代理发送一个请求并指定目标</a:t>
            </a:r>
            <a:r>
              <a:rPr lang="en-US" altLang="zh-CN" dirty="0" smtClean="0"/>
              <a:t>(</a:t>
            </a:r>
            <a:r>
              <a:rPr lang="zh-CN" altLang="en-US" dirty="0" smtClean="0"/>
              <a:t>原始服务器</a:t>
            </a:r>
            <a:r>
              <a:rPr lang="en-US" altLang="zh-CN" dirty="0" smtClean="0"/>
              <a:t>)</a:t>
            </a:r>
            <a:r>
              <a:rPr lang="zh-CN" altLang="en-US" dirty="0" smtClean="0"/>
              <a:t>，然后代理向原始服务器转交请求并将获得的内容返回给客户端。客户端必须要进行一些特别的设置才能使用正向代理。</a:t>
            </a:r>
          </a:p>
          <a:p>
            <a:pPr lvl="1"/>
            <a:r>
              <a:rPr lang="zh-CN" altLang="en-US" b="1" dirty="0" smtClean="0">
                <a:solidFill>
                  <a:srgbClr val="FF0000"/>
                </a:solidFill>
              </a:rPr>
              <a:t>反向代理服务器</a:t>
            </a:r>
            <a:r>
              <a:rPr lang="zh-CN" altLang="en-US" dirty="0" smtClean="0">
                <a:solidFill>
                  <a:srgbClr val="FF0000"/>
                </a:solidFill>
              </a:rPr>
              <a:t>：</a:t>
            </a:r>
            <a:r>
              <a:rPr lang="zh-CN" altLang="en-US" dirty="0" smtClean="0"/>
              <a:t>在服务器端接受客户端的请求，然后把请求分发给具体的服务器进行处理，然后再将服务器的响应结果反馈给客户端。</a:t>
            </a:r>
            <a:r>
              <a:rPr lang="en-US" altLang="zh-CN" dirty="0" err="1" smtClean="0"/>
              <a:t>Nginx</a:t>
            </a:r>
            <a:r>
              <a:rPr lang="zh-CN" altLang="en-US" dirty="0" smtClean="0"/>
              <a:t>就是其中的一种反向代理服务器软件</a:t>
            </a:r>
            <a:r>
              <a:rPr lang="zh-CN" altLang="en-US" b="1" dirty="0" smtClean="0"/>
              <a:t>。</a:t>
            </a:r>
            <a:endParaRPr lang="zh-CN" altLang="en-US" dirty="0" smtClean="0"/>
          </a:p>
          <a:p>
            <a:endParaRPr lang="en-US" altLang="zh-CN" dirty="0" smtClean="0"/>
          </a:p>
          <a:p>
            <a:pPr>
              <a:buNone/>
            </a:pP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p:txBody>
      </p:sp>
      <p:sp>
        <p:nvSpPr>
          <p:cNvPr id="3" name="Content Placeholder 2"/>
          <p:cNvSpPr>
            <a:spLocks noGrp="1"/>
          </p:cNvSpPr>
          <p:nvPr>
            <p:ph sz="quarter" idx="10"/>
          </p:nvPr>
        </p:nvSpPr>
        <p:spPr/>
        <p:txBody>
          <a:bodyPr/>
          <a:lstStyle/>
          <a:p>
            <a:r>
              <a:rPr lang="en-US" dirty="0" smtClean="0"/>
              <a:t>https://yq.aliyun.com/articles/45779</a:t>
            </a:r>
            <a:endParaRPr lang="en-US" dirty="0"/>
          </a:p>
        </p:txBody>
      </p:sp>
      <p:sp>
        <p:nvSpPr>
          <p:cNvPr id="4" name="Title 3"/>
          <p:cNvSpPr>
            <a:spLocks noGrp="1"/>
          </p:cNvSpPr>
          <p:nvPr>
            <p:ph type="title"/>
          </p:nvPr>
        </p:nvSpPr>
        <p:spPr/>
        <p:txBody>
          <a:bodyPr>
            <a:normAutofit/>
          </a:bodyPr>
          <a:lstStyle/>
          <a:p>
            <a:r>
              <a:rPr lang="en-US" b="0" dirty="0" err="1" smtClean="0"/>
              <a:t>nginx</a:t>
            </a:r>
            <a:r>
              <a:rPr lang="zh-CN" altLang="en-US" b="0" dirty="0" smtClean="0"/>
              <a:t>概念理解</a:t>
            </a:r>
            <a:endParaRPr lang="en-US" dirty="0"/>
          </a:p>
        </p:txBody>
      </p:sp>
      <p:sp>
        <p:nvSpPr>
          <p:cNvPr id="5" name="Text Placeholder 4"/>
          <p:cNvSpPr>
            <a:spLocks noGrp="1"/>
          </p:cNvSpPr>
          <p:nvPr>
            <p:ph type="body" sz="quarter" idx="11"/>
          </p:nvPr>
        </p:nvSpPr>
        <p:spPr/>
        <p:txBody>
          <a:bodyPr/>
          <a:lstStyle/>
          <a:p>
            <a:endParaRPr lang="en-US" dirty="0"/>
          </a:p>
        </p:txBody>
      </p:sp>
      <p:pic>
        <p:nvPicPr>
          <p:cNvPr id="1027" name="Picture 3"/>
          <p:cNvPicPr>
            <a:picLocks noChangeAspect="1" noChangeArrowheads="1"/>
          </p:cNvPicPr>
          <p:nvPr/>
        </p:nvPicPr>
        <p:blipFill>
          <a:blip r:embed="rId2" cstate="print"/>
          <a:srcRect/>
          <a:stretch>
            <a:fillRect/>
          </a:stretch>
        </p:blipFill>
        <p:spPr bwMode="auto">
          <a:xfrm>
            <a:off x="838200" y="1524000"/>
            <a:ext cx="5486400" cy="1953348"/>
          </a:xfrm>
          <a:prstGeom prst="rect">
            <a:avLst/>
          </a:prstGeom>
          <a:noFill/>
          <a:ln w="9525">
            <a:noFill/>
            <a:miter lim="800000"/>
            <a:headEnd/>
            <a:tailEnd/>
          </a:ln>
        </p:spPr>
      </p:pic>
      <p:pic>
        <p:nvPicPr>
          <p:cNvPr id="2050" name="Picture 2"/>
          <p:cNvPicPr>
            <a:picLocks noChangeAspect="1" noChangeArrowheads="1"/>
          </p:cNvPicPr>
          <p:nvPr/>
        </p:nvPicPr>
        <p:blipFill>
          <a:blip r:embed="rId3" cstate="print"/>
          <a:srcRect/>
          <a:stretch>
            <a:fillRect/>
          </a:stretch>
        </p:blipFill>
        <p:spPr bwMode="auto">
          <a:xfrm>
            <a:off x="990600" y="3505200"/>
            <a:ext cx="5538789" cy="15668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normAutofit/>
          </a:bodyPr>
          <a:lstStyle/>
          <a:p>
            <a:r>
              <a:rPr lang="zh-CN" altLang="en-US" b="1" dirty="0" smtClean="0"/>
              <a:t>代理服务器是介于客户端和</a:t>
            </a:r>
            <a:r>
              <a:rPr lang="en-US" altLang="zh-CN" b="1" dirty="0" smtClean="0"/>
              <a:t>Web</a:t>
            </a:r>
            <a:r>
              <a:rPr lang="zh-CN" altLang="en-US" b="1" dirty="0" smtClean="0"/>
              <a:t>服务器之间的另一台服务器</a:t>
            </a:r>
            <a:endParaRPr lang="en-US" altLang="zh-CN" b="1" dirty="0" smtClean="0"/>
          </a:p>
          <a:p>
            <a:pPr lvl="1"/>
            <a:r>
              <a:rPr lang="zh-CN" altLang="en-US" dirty="0" smtClean="0">
                <a:solidFill>
                  <a:srgbClr val="92D050"/>
                </a:solidFill>
              </a:rPr>
              <a:t>正向代理服务器：</a:t>
            </a:r>
            <a:r>
              <a:rPr lang="zh-CN" altLang="en-US" dirty="0" smtClean="0"/>
              <a:t> 是代理服务器作为客户端这边的中介接受请求，</a:t>
            </a:r>
            <a:r>
              <a:rPr lang="zh-CN" altLang="en-US" b="1" dirty="0" smtClean="0"/>
              <a:t>隐藏掉真实的客户</a:t>
            </a:r>
            <a:r>
              <a:rPr lang="zh-CN" altLang="en-US" dirty="0" smtClean="0"/>
              <a:t>，向服务器获取资源。如果代理服务器在长城外的话还能顺便帮助我们实现翻越长城的目的。而反向代理</a:t>
            </a:r>
          </a:p>
          <a:p>
            <a:pPr lvl="1"/>
            <a:r>
              <a:rPr lang="zh-CN" altLang="en-US" b="1" dirty="0" smtClean="0">
                <a:solidFill>
                  <a:srgbClr val="FF0000"/>
                </a:solidFill>
              </a:rPr>
              <a:t>反向代理服务器</a:t>
            </a:r>
            <a:r>
              <a:rPr lang="zh-CN" altLang="en-US" dirty="0" smtClean="0">
                <a:solidFill>
                  <a:srgbClr val="FF0000"/>
                </a:solidFill>
              </a:rPr>
              <a:t>：</a:t>
            </a:r>
            <a:r>
              <a:rPr lang="zh-CN" altLang="en-US" dirty="0" smtClean="0"/>
              <a:t>顾名思义就是反过来代理服务器作为服务器的中介，</a:t>
            </a:r>
            <a:r>
              <a:rPr lang="zh-CN" altLang="en-US" b="1" dirty="0" smtClean="0"/>
              <a:t>隐藏掉真实提供服务的服务器</a:t>
            </a:r>
            <a:r>
              <a:rPr lang="zh-CN" altLang="en-US" dirty="0" smtClean="0"/>
              <a:t>，这么做当然不是为了实现翻越长城，而是为了实现安全和负载均衡等一系列的功能。</a:t>
            </a:r>
            <a:endParaRPr lang="en-US" altLang="zh-CN" dirty="0" smtClean="0"/>
          </a:p>
          <a:p>
            <a:pPr lvl="2"/>
            <a:r>
              <a:rPr lang="en-US" altLang="zh-CN" dirty="0" err="1" smtClean="0"/>
              <a:t>nginx</a:t>
            </a:r>
            <a:r>
              <a:rPr lang="en-US" altLang="zh-CN" dirty="0" smtClean="0"/>
              <a:t> </a:t>
            </a:r>
            <a:r>
              <a:rPr lang="zh-CN" altLang="en-US" dirty="0" smtClean="0"/>
              <a:t>就是目前流行的这样一个反向代理服务。</a:t>
            </a:r>
            <a:endParaRPr lang="en-US" altLang="zh-CN" dirty="0" smtClean="0"/>
          </a:p>
          <a:p>
            <a:pPr>
              <a:buNone/>
            </a:pP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p:txBody>
      </p:sp>
      <p:sp>
        <p:nvSpPr>
          <p:cNvPr id="3" name="Content Placeholder 2"/>
          <p:cNvSpPr>
            <a:spLocks noGrp="1"/>
          </p:cNvSpPr>
          <p:nvPr>
            <p:ph sz="quarter" idx="10"/>
          </p:nvPr>
        </p:nvSpPr>
        <p:spPr/>
        <p:txBody>
          <a:bodyPr/>
          <a:lstStyle/>
          <a:p>
            <a:r>
              <a:rPr lang="en-US" dirty="0" smtClean="0"/>
              <a:t>https://yq.aliyun.com/articles/45779</a:t>
            </a:r>
            <a:endParaRPr lang="en-US" dirty="0"/>
          </a:p>
        </p:txBody>
      </p:sp>
      <p:sp>
        <p:nvSpPr>
          <p:cNvPr id="4" name="Title 3"/>
          <p:cNvSpPr>
            <a:spLocks noGrp="1"/>
          </p:cNvSpPr>
          <p:nvPr>
            <p:ph type="title"/>
          </p:nvPr>
        </p:nvSpPr>
        <p:spPr/>
        <p:txBody>
          <a:bodyPr>
            <a:normAutofit/>
          </a:bodyPr>
          <a:lstStyle/>
          <a:p>
            <a:r>
              <a:rPr lang="en-US" b="0" dirty="0" err="1" smtClean="0"/>
              <a:t>nginx</a:t>
            </a:r>
            <a:r>
              <a:rPr lang="zh-CN" altLang="en-US" b="0" dirty="0" smtClean="0"/>
              <a:t>概念理解</a:t>
            </a:r>
            <a:endParaRPr lang="en-US" dirty="0"/>
          </a:p>
        </p:txBody>
      </p:sp>
      <p:sp>
        <p:nvSpPr>
          <p:cNvPr id="5" name="Text Placeholder 4"/>
          <p:cNvSpPr>
            <a:spLocks noGrp="1"/>
          </p:cNvSpPr>
          <p:nvPr>
            <p:ph type="body" sz="quarter" idx="11"/>
          </p:nvPr>
        </p:nvSpPr>
        <p:spPr/>
        <p:txBody>
          <a:bodyPr/>
          <a:lstStyle/>
          <a:p>
            <a:endParaRPr lang="en-US" dirty="0"/>
          </a:p>
        </p:txBody>
      </p:sp>
      <p:pic>
        <p:nvPicPr>
          <p:cNvPr id="6" name="Picture 3"/>
          <p:cNvPicPr>
            <a:picLocks noChangeAspect="1" noChangeArrowheads="1"/>
          </p:cNvPicPr>
          <p:nvPr/>
        </p:nvPicPr>
        <p:blipFill>
          <a:blip r:embed="rId2" cstate="print"/>
          <a:srcRect/>
          <a:stretch>
            <a:fillRect/>
          </a:stretch>
        </p:blipFill>
        <p:spPr bwMode="auto">
          <a:xfrm>
            <a:off x="381000" y="2362200"/>
            <a:ext cx="3157538" cy="1546243"/>
          </a:xfrm>
          <a:prstGeom prst="rect">
            <a:avLst/>
          </a:prstGeom>
          <a:noFill/>
          <a:ln w="9525">
            <a:noFill/>
            <a:miter lim="800000"/>
            <a:headEnd/>
            <a:tailEnd/>
          </a:ln>
        </p:spPr>
      </p:pic>
      <p:pic>
        <p:nvPicPr>
          <p:cNvPr id="1028" name="Picture 4"/>
          <p:cNvPicPr>
            <a:picLocks noChangeAspect="1" noChangeArrowheads="1"/>
          </p:cNvPicPr>
          <p:nvPr/>
        </p:nvPicPr>
        <p:blipFill>
          <a:blip r:embed="rId3" cstate="print"/>
          <a:srcRect/>
          <a:stretch>
            <a:fillRect/>
          </a:stretch>
        </p:blipFill>
        <p:spPr bwMode="auto">
          <a:xfrm>
            <a:off x="3276600" y="3429000"/>
            <a:ext cx="3771900" cy="167057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normAutofit lnSpcReduction="10000"/>
          </a:bodyPr>
          <a:lstStyle/>
          <a:p>
            <a:r>
              <a:rPr lang="zh-CN" altLang="en-US" b="1" dirty="0" smtClean="0"/>
              <a:t>负载均衡分为：</a:t>
            </a:r>
            <a:endParaRPr lang="zh-CN" altLang="en-US" dirty="0" smtClean="0"/>
          </a:p>
          <a:p>
            <a:pPr lvl="1"/>
            <a:r>
              <a:rPr lang="en-US" dirty="0" smtClean="0"/>
              <a:t>L4 switch（</a:t>
            </a:r>
            <a:r>
              <a:rPr lang="zh-CN" altLang="en-US" dirty="0" smtClean="0"/>
              <a:t>四层交换），即在</a:t>
            </a:r>
            <a:r>
              <a:rPr lang="en-US" dirty="0" smtClean="0"/>
              <a:t>OSI</a:t>
            </a:r>
            <a:r>
              <a:rPr lang="zh-CN" altLang="en-US" dirty="0" smtClean="0"/>
              <a:t>第</a:t>
            </a:r>
            <a:r>
              <a:rPr lang="en-US" altLang="zh-CN" dirty="0" smtClean="0"/>
              <a:t>4</a:t>
            </a:r>
            <a:r>
              <a:rPr lang="zh-CN" altLang="en-US" dirty="0" smtClean="0"/>
              <a:t>层工作，就是</a:t>
            </a:r>
            <a:r>
              <a:rPr lang="en-US" dirty="0" smtClean="0"/>
              <a:t>TCP</a:t>
            </a:r>
            <a:r>
              <a:rPr lang="zh-CN" altLang="en-US" dirty="0" smtClean="0"/>
              <a:t>层啦。此种</a:t>
            </a:r>
            <a:r>
              <a:rPr lang="en-US" dirty="0" smtClean="0"/>
              <a:t>Load Balance</a:t>
            </a:r>
            <a:r>
              <a:rPr lang="zh-CN" altLang="en-US" dirty="0" smtClean="0"/>
              <a:t>不理解应用协议（如</a:t>
            </a:r>
            <a:r>
              <a:rPr lang="en-US" dirty="0" smtClean="0"/>
              <a:t>HTTP/FTP/</a:t>
            </a:r>
            <a:r>
              <a:rPr lang="en-US" dirty="0" err="1" smtClean="0"/>
              <a:t>MySQL</a:t>
            </a:r>
            <a:r>
              <a:rPr lang="zh-CN" altLang="en-US" dirty="0" smtClean="0"/>
              <a:t>等等）。例子：</a:t>
            </a:r>
            <a:r>
              <a:rPr lang="en-US" dirty="0" smtClean="0"/>
              <a:t>LVS，F5</a:t>
            </a:r>
          </a:p>
          <a:p>
            <a:pPr lvl="1"/>
            <a:r>
              <a:rPr lang="en-US" dirty="0" smtClean="0"/>
              <a:t>L7 switch（</a:t>
            </a:r>
            <a:r>
              <a:rPr lang="zh-CN" altLang="en-US" dirty="0" smtClean="0"/>
              <a:t>七层交换），</a:t>
            </a:r>
            <a:r>
              <a:rPr lang="en-US" dirty="0" smtClean="0"/>
              <a:t>OSI</a:t>
            </a:r>
            <a:r>
              <a:rPr lang="zh-CN" altLang="en-US" dirty="0" smtClean="0"/>
              <a:t>的最高层，应用层。此时，该</a:t>
            </a:r>
            <a:r>
              <a:rPr lang="en-US" dirty="0" smtClean="0"/>
              <a:t>Load Balancer</a:t>
            </a:r>
            <a:r>
              <a:rPr lang="zh-CN" altLang="en-US" dirty="0" smtClean="0"/>
              <a:t>能理解应用协议。例子：</a:t>
            </a:r>
            <a:r>
              <a:rPr lang="en-US" dirty="0" err="1" smtClean="0"/>
              <a:t>haproxy，MySQL</a:t>
            </a:r>
            <a:r>
              <a:rPr lang="en-US" dirty="0" smtClean="0"/>
              <a:t> Proxy</a:t>
            </a:r>
          </a:p>
          <a:p>
            <a:r>
              <a:rPr lang="en-US" dirty="0" err="1" smtClean="0"/>
              <a:t>nginx</a:t>
            </a:r>
            <a:r>
              <a:rPr lang="zh-CN" altLang="en-US" dirty="0" smtClean="0"/>
              <a:t>的</a:t>
            </a:r>
            <a:r>
              <a:rPr lang="en-US" altLang="zh-CN" dirty="0" smtClean="0"/>
              <a:t>7</a:t>
            </a:r>
            <a:r>
              <a:rPr lang="zh-CN" altLang="en-US" dirty="0" smtClean="0"/>
              <a:t>层</a:t>
            </a:r>
            <a:r>
              <a:rPr lang="en-US" altLang="zh-CN" dirty="0" smtClean="0"/>
              <a:t>(</a:t>
            </a:r>
            <a:r>
              <a:rPr lang="zh-CN" altLang="en-US" dirty="0" smtClean="0"/>
              <a:t>应用层</a:t>
            </a:r>
            <a:r>
              <a:rPr lang="en-US" altLang="zh-CN" dirty="0" smtClean="0"/>
              <a:t>)</a:t>
            </a:r>
            <a:r>
              <a:rPr lang="zh-CN" altLang="en-US" dirty="0" smtClean="0"/>
              <a:t>，所以它可以针对</a:t>
            </a:r>
            <a:r>
              <a:rPr lang="en-US" dirty="0" smtClean="0"/>
              <a:t>http</a:t>
            </a:r>
            <a:r>
              <a:rPr lang="zh-CN" altLang="en-US" dirty="0" smtClean="0"/>
              <a:t>应用本身来做分流策略，比如针对域名、目录结构等，对网络依赖小，可检测服务器内部错误。 </a:t>
            </a:r>
            <a:endParaRPr lang="en-US" altLang="zh-CN" b="1" dirty="0" smtClean="0"/>
          </a:p>
          <a:p>
            <a:endParaRPr lang="en-US" altLang="zh-CN" b="1" dirty="0" smtClean="0"/>
          </a:p>
          <a:p>
            <a:endParaRPr lang="en-US" altLang="zh-CN" b="1" dirty="0" smtClean="0"/>
          </a:p>
          <a:p>
            <a:r>
              <a:rPr lang="zh-CN" altLang="en-US" b="1" dirty="0" smtClean="0"/>
              <a:t>对于一个基本的</a:t>
            </a:r>
            <a:r>
              <a:rPr lang="en-US" altLang="zh-CN" b="1" dirty="0" smtClean="0"/>
              <a:t>web</a:t>
            </a:r>
            <a:r>
              <a:rPr lang="zh-CN" altLang="en-US" b="1" dirty="0" smtClean="0"/>
              <a:t>服务器来说，事件通常有三种类型，网络事件、信号、定时器。 </a:t>
            </a:r>
            <a:endParaRPr lang="zh-CN" altLang="en-US" dirty="0" smtClean="0"/>
          </a:p>
          <a:p>
            <a:r>
              <a:rPr lang="zh-CN" altLang="en-US" b="1" dirty="0" smtClean="0"/>
              <a:t>首先看一个请求的基本过程：建立连接</a:t>
            </a:r>
            <a:r>
              <a:rPr lang="en-US" altLang="zh-CN" b="1" dirty="0" smtClean="0"/>
              <a:t>---</a:t>
            </a:r>
            <a:r>
              <a:rPr lang="zh-CN" altLang="en-US" b="1" dirty="0" smtClean="0"/>
              <a:t>接收数据</a:t>
            </a:r>
            <a:r>
              <a:rPr lang="en-US" altLang="zh-CN" b="1" dirty="0" smtClean="0"/>
              <a:t>---</a:t>
            </a:r>
            <a:r>
              <a:rPr lang="zh-CN" altLang="en-US" b="1" dirty="0" smtClean="0"/>
              <a:t>发送数据 。</a:t>
            </a:r>
            <a:endParaRPr lang="zh-CN" altLang="en-US" dirty="0" smtClean="0"/>
          </a:p>
          <a:p>
            <a:r>
              <a:rPr lang="zh-CN" altLang="en-US" b="1" dirty="0" smtClean="0"/>
              <a:t>再次看系统底层的操作 ：上述过程（建立连接</a:t>
            </a:r>
            <a:r>
              <a:rPr lang="en-US" altLang="zh-CN" b="1" dirty="0" smtClean="0"/>
              <a:t>---</a:t>
            </a:r>
            <a:r>
              <a:rPr lang="zh-CN" altLang="en-US" b="1" dirty="0" smtClean="0"/>
              <a:t>接收数据</a:t>
            </a:r>
            <a:r>
              <a:rPr lang="en-US" altLang="zh-CN" b="1" dirty="0" smtClean="0"/>
              <a:t>---</a:t>
            </a:r>
            <a:r>
              <a:rPr lang="zh-CN" altLang="en-US" b="1" dirty="0" smtClean="0"/>
              <a:t>发送数据）在系统底层就是读写事件。</a:t>
            </a:r>
            <a:endParaRPr lang="zh-CN" altLang="en-US" dirty="0" smtClean="0"/>
          </a:p>
          <a:p>
            <a:pPr lvl="1"/>
            <a:r>
              <a:rPr lang="zh-CN" altLang="en-US" b="1" dirty="0" smtClean="0"/>
              <a:t> </a:t>
            </a:r>
            <a:r>
              <a:rPr lang="en-US" altLang="zh-CN" b="1" dirty="0" smtClean="0"/>
              <a:t>1</a:t>
            </a:r>
            <a:r>
              <a:rPr lang="zh-CN" altLang="en-US" b="1" dirty="0" smtClean="0"/>
              <a:t>）如果采用阻塞调用的方式，当读写事件没有准备好时，必然不能够进行读写事件，那么久只好等待，等事件准备好了，才能进行读写事件。那么请求就会被耽搁 。阻塞调用会进入内核等待，</a:t>
            </a:r>
            <a:r>
              <a:rPr lang="en-US" altLang="zh-CN" b="1" dirty="0" err="1" smtClean="0"/>
              <a:t>cpu</a:t>
            </a:r>
            <a:r>
              <a:rPr lang="zh-CN" altLang="en-US" b="1" dirty="0" smtClean="0"/>
              <a:t>就会让出去给别人用了，对单线程的</a:t>
            </a:r>
            <a:r>
              <a:rPr lang="en-US" altLang="zh-CN" b="1" dirty="0" smtClean="0"/>
              <a:t>worker</a:t>
            </a:r>
            <a:r>
              <a:rPr lang="zh-CN" altLang="en-US" b="1" dirty="0" smtClean="0"/>
              <a:t>来说，显然不合适，当网络事件越多时，大家都在等待呢，</a:t>
            </a:r>
            <a:r>
              <a:rPr lang="en-US" altLang="zh-CN" b="1" dirty="0" err="1" smtClean="0"/>
              <a:t>cpu</a:t>
            </a:r>
            <a:r>
              <a:rPr lang="zh-CN" altLang="en-US" b="1" dirty="0" smtClean="0"/>
              <a:t>空闲下来没人用，</a:t>
            </a:r>
            <a:r>
              <a:rPr lang="en-US" altLang="zh-CN" b="1" dirty="0" err="1" smtClean="0"/>
              <a:t>cpu</a:t>
            </a:r>
            <a:r>
              <a:rPr lang="zh-CN" altLang="en-US" b="1" dirty="0" smtClean="0"/>
              <a:t>利用率自然上不去了，更别谈高并发了 。</a:t>
            </a:r>
            <a:endParaRPr lang="zh-CN" altLang="en-US" dirty="0" smtClean="0"/>
          </a:p>
          <a:p>
            <a:pPr lvl="1"/>
            <a:r>
              <a:rPr lang="zh-CN" altLang="en-US" b="1" dirty="0" smtClean="0"/>
              <a:t>  </a:t>
            </a:r>
            <a:r>
              <a:rPr lang="en-US" altLang="zh-CN" b="1" dirty="0" smtClean="0"/>
              <a:t>2</a:t>
            </a:r>
            <a:r>
              <a:rPr lang="zh-CN" altLang="en-US" b="1" dirty="0" smtClean="0"/>
              <a:t>）既然没有准备好阻塞调用不行，那么采用非阻塞方式。非阻塞就是，事件，马上返回</a:t>
            </a:r>
            <a:r>
              <a:rPr lang="en-US" altLang="zh-CN" b="1" dirty="0" smtClean="0"/>
              <a:t>EAGAIN</a:t>
            </a:r>
            <a:r>
              <a:rPr lang="zh-CN" altLang="en-US" b="1" dirty="0" smtClean="0"/>
              <a:t>，告诉你，事件还没准备好呢，你慌什么，过会再来吧。好吧，你过一会，再来检查一下事件，直到事件准备好了为止，在这期间，你就可以先去做其它事情，然后再来看看事件好了没。虽然不阻塞了，但你得不时地过来检查一下事件的状态，你可以做更多的事情了，但带来的开销也是不小的 </a:t>
            </a:r>
            <a:endParaRPr lang="zh-CN" altLang="en-US" dirty="0" smtClean="0"/>
          </a:p>
          <a:p>
            <a:pPr lvl="1"/>
            <a:r>
              <a:rPr lang="zh-CN" altLang="en-US" dirty="0" smtClean="0">
                <a:solidFill>
                  <a:srgbClr val="FF0000"/>
                </a:solidFill>
              </a:rPr>
              <a:t>小结：</a:t>
            </a:r>
            <a:r>
              <a:rPr lang="zh-CN" altLang="en-US" b="1" dirty="0" smtClean="0">
                <a:solidFill>
                  <a:srgbClr val="FF0000"/>
                </a:solidFill>
              </a:rPr>
              <a:t>非阻塞通过不断检查事件的状态来判断是否进行读写操作，这样带来的开销很大。 </a:t>
            </a:r>
            <a:endParaRPr lang="zh-CN" altLang="en-US" dirty="0" smtClean="0">
              <a:solidFill>
                <a:srgbClr val="FF0000"/>
              </a:solidFill>
            </a:endParaRPr>
          </a:p>
          <a:p>
            <a:pPr lvl="1"/>
            <a:r>
              <a:rPr lang="en-US" altLang="zh-CN" b="1" dirty="0" smtClean="0"/>
              <a:t>3</a:t>
            </a:r>
            <a:r>
              <a:rPr lang="zh-CN" altLang="en-US" b="1" dirty="0" smtClean="0"/>
              <a:t>）因此才有了异步非阻塞的事件处理机制。具体到系统调用就是像</a:t>
            </a:r>
            <a:r>
              <a:rPr lang="en-US" altLang="zh-CN" b="1" dirty="0" smtClean="0"/>
              <a:t>select/poll/</a:t>
            </a:r>
            <a:r>
              <a:rPr lang="en-US" altLang="zh-CN" b="1" dirty="0" err="1" smtClean="0"/>
              <a:t>epoll</a:t>
            </a:r>
            <a:r>
              <a:rPr lang="en-US" altLang="zh-CN" b="1" dirty="0" smtClean="0"/>
              <a:t>/</a:t>
            </a:r>
            <a:r>
              <a:rPr lang="en-US" altLang="zh-CN" b="1" dirty="0" err="1" smtClean="0"/>
              <a:t>kqueue</a:t>
            </a:r>
            <a:r>
              <a:rPr lang="zh-CN" altLang="en-US" b="1" dirty="0" smtClean="0"/>
              <a:t>这样的系统调用。他们提供了一种机制，让你可以同时监控多个事件，调用他们是阻塞的，但可以设置超时时间，在超时时间之内，如果有事件准备好了，就返回。这种机制解决了我们上面两个问题。 以</a:t>
            </a:r>
            <a:r>
              <a:rPr lang="en-US" altLang="zh-CN" b="1" dirty="0" err="1" smtClean="0"/>
              <a:t>epoll</a:t>
            </a:r>
            <a:r>
              <a:rPr lang="zh-CN" altLang="en-US" b="1" dirty="0" smtClean="0"/>
              <a:t>为例：当事件没有准备好时，就放入</a:t>
            </a:r>
            <a:r>
              <a:rPr lang="en-US" altLang="zh-CN" b="1" dirty="0" err="1" smtClean="0"/>
              <a:t>epoll</a:t>
            </a:r>
            <a:r>
              <a:rPr lang="en-US" altLang="zh-CN" b="1" dirty="0" smtClean="0"/>
              <a:t>(</a:t>
            </a:r>
            <a:r>
              <a:rPr lang="zh-CN" altLang="en-US" b="1" dirty="0" smtClean="0"/>
              <a:t>队列</a:t>
            </a:r>
            <a:r>
              <a:rPr lang="en-US" altLang="zh-CN" b="1" dirty="0" smtClean="0"/>
              <a:t>)</a:t>
            </a:r>
            <a:r>
              <a:rPr lang="zh-CN" altLang="en-US" b="1" dirty="0" smtClean="0"/>
              <a:t>里面。如果有事件准备好了，那么就去处理；如果事件返回的是</a:t>
            </a:r>
            <a:r>
              <a:rPr lang="en-US" altLang="zh-CN" b="1" dirty="0" smtClean="0"/>
              <a:t>EAGAIN</a:t>
            </a:r>
            <a:r>
              <a:rPr lang="zh-CN" altLang="en-US" b="1" dirty="0" smtClean="0"/>
              <a:t>，那么继续将其放入</a:t>
            </a:r>
            <a:r>
              <a:rPr lang="en-US" altLang="zh-CN" b="1" dirty="0" err="1" smtClean="0"/>
              <a:t>epoll</a:t>
            </a:r>
            <a:r>
              <a:rPr lang="zh-CN" altLang="en-US" b="1" dirty="0" smtClean="0"/>
              <a:t>里面。从而，只要有事件准备好了，我们就去处理她，只有当所有事件都没有准备好时，才在</a:t>
            </a:r>
            <a:r>
              <a:rPr lang="en-US" altLang="zh-CN" b="1" dirty="0" err="1" smtClean="0"/>
              <a:t>epoll</a:t>
            </a:r>
            <a:r>
              <a:rPr lang="zh-CN" altLang="en-US" b="1" dirty="0" smtClean="0"/>
              <a:t>里面等着。这样，我们就可以并发处理大量的并发了，当然，这里的并发请求，是指未处理完的请求，线程只有一个，所以同时能处理的请求当然只有一个了，只是在请求间进行不断地切换而已，切换也是因为异步事件未准备好，而主动让出的。这里的切换是没有任何代价，你可以理解为循环处理多个准备好的事件，事实上就是这样的。</a:t>
            </a:r>
            <a:endParaRPr lang="en-US" altLang="zh-CN" dirty="0" smtClean="0"/>
          </a:p>
          <a:p>
            <a:pPr lvl="1"/>
            <a:r>
              <a:rPr lang="zh-CN" altLang="en-US" b="1" dirty="0" smtClean="0">
                <a:solidFill>
                  <a:srgbClr val="FF0000"/>
                </a:solidFill>
              </a:rPr>
              <a:t>小结：通过异步非阻塞的事件处理机制，</a:t>
            </a:r>
            <a:r>
              <a:rPr lang="en-US" altLang="zh-CN" b="1" dirty="0" err="1" smtClean="0">
                <a:solidFill>
                  <a:srgbClr val="FF0000"/>
                </a:solidFill>
              </a:rPr>
              <a:t>Nginx</a:t>
            </a:r>
            <a:r>
              <a:rPr lang="zh-CN" altLang="en-US" b="1" dirty="0" smtClean="0">
                <a:solidFill>
                  <a:srgbClr val="FF0000"/>
                </a:solidFill>
              </a:rPr>
              <a:t>实现由进程循环处理多个准备好的事件，从而实现高并发和轻量级。</a:t>
            </a:r>
            <a:endParaRPr lang="en-US" altLang="zh-CN" b="1" dirty="0" smtClean="0">
              <a:solidFill>
                <a:srgbClr val="FF0000"/>
              </a:solidFill>
            </a:endParaRPr>
          </a:p>
        </p:txBody>
      </p:sp>
      <p:sp>
        <p:nvSpPr>
          <p:cNvPr id="3" name="Content Placeholder 2"/>
          <p:cNvSpPr>
            <a:spLocks noGrp="1"/>
          </p:cNvSpPr>
          <p:nvPr>
            <p:ph sz="quarter" idx="10"/>
          </p:nvPr>
        </p:nvSpPr>
        <p:spPr/>
        <p:txBody>
          <a:bodyPr/>
          <a:lstStyle/>
          <a:p>
            <a:r>
              <a:rPr lang="en-US" dirty="0" smtClean="0"/>
              <a:t>https://yq.aliyun.com/articles/45779</a:t>
            </a:r>
            <a:endParaRPr lang="en-US" dirty="0"/>
          </a:p>
        </p:txBody>
      </p:sp>
      <p:sp>
        <p:nvSpPr>
          <p:cNvPr id="4" name="Title 3"/>
          <p:cNvSpPr>
            <a:spLocks noGrp="1"/>
          </p:cNvSpPr>
          <p:nvPr>
            <p:ph type="title"/>
          </p:nvPr>
        </p:nvSpPr>
        <p:spPr/>
        <p:txBody>
          <a:bodyPr>
            <a:normAutofit/>
          </a:bodyPr>
          <a:lstStyle/>
          <a:p>
            <a:r>
              <a:rPr lang="en-US" b="0" dirty="0" err="1" smtClean="0"/>
              <a:t>nginx</a:t>
            </a:r>
            <a:r>
              <a:rPr lang="zh-CN" altLang="en-US" b="0" dirty="0" smtClean="0"/>
              <a:t>概念理解</a:t>
            </a:r>
            <a:endParaRPr lang="en-US" dirty="0"/>
          </a:p>
        </p:txBody>
      </p:sp>
      <p:sp>
        <p:nvSpPr>
          <p:cNvPr id="5" name="Text Placeholder 4"/>
          <p:cNvSpPr>
            <a:spLocks noGrp="1"/>
          </p:cNvSpPr>
          <p:nvPr>
            <p:ph type="body" sz="quarter" idx="11"/>
          </p:nvPr>
        </p:nvSpPr>
        <p:spPr/>
        <p:txBody>
          <a:bodyPr/>
          <a:lstStyle/>
          <a:p>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smtClean="0"/>
          </a:p>
          <a:p>
            <a:r>
              <a:rPr lang="zh-CN" altLang="en-US" dirty="0" smtClean="0"/>
              <a:t>目前一台服务器支持</a:t>
            </a:r>
            <a:r>
              <a:rPr lang="en-US" altLang="zh-CN" dirty="0" smtClean="0"/>
              <a:t>10K</a:t>
            </a:r>
            <a:r>
              <a:rPr lang="zh-CN" altLang="en-US" dirty="0" smtClean="0"/>
              <a:t>个客户访问，基本上还比较麻烦，</a:t>
            </a:r>
            <a:r>
              <a:rPr lang="en-US" altLang="zh-CN" dirty="0" smtClean="0"/>
              <a:t>64</a:t>
            </a:r>
            <a:r>
              <a:rPr lang="zh-CN" altLang="en-US" dirty="0" smtClean="0"/>
              <a:t>位的</a:t>
            </a:r>
            <a:r>
              <a:rPr lang="en-US" altLang="zh-CN" dirty="0" smtClean="0"/>
              <a:t>CPU</a:t>
            </a:r>
            <a:r>
              <a:rPr lang="zh-CN" altLang="en-US" dirty="0" smtClean="0"/>
              <a:t>，可能是一个比较好的解决方案。</a:t>
            </a:r>
            <a:r>
              <a:rPr lang="en-US" altLang="zh-CN" dirty="0" smtClean="0"/>
              <a:t>2</a:t>
            </a:r>
            <a:r>
              <a:rPr lang="zh-CN" altLang="en-US" dirty="0" smtClean="0"/>
              <a:t>块</a:t>
            </a:r>
            <a:r>
              <a:rPr lang="en-US" altLang="zh-CN" dirty="0" smtClean="0"/>
              <a:t>1000M</a:t>
            </a:r>
            <a:r>
              <a:rPr lang="zh-CN" altLang="en-US" dirty="0" smtClean="0"/>
              <a:t>网卡，</a:t>
            </a:r>
            <a:r>
              <a:rPr lang="en-US" altLang="zh-CN" dirty="0" smtClean="0"/>
              <a:t>10K</a:t>
            </a:r>
            <a:r>
              <a:rPr lang="zh-CN" altLang="en-US" dirty="0" smtClean="0"/>
              <a:t>客户端，每个客户端的带宽是 </a:t>
            </a:r>
            <a:r>
              <a:rPr lang="en-US" altLang="zh-CN" dirty="0" smtClean="0"/>
              <a:t>2000/10000=200K</a:t>
            </a:r>
            <a:r>
              <a:rPr lang="zh-CN" altLang="en-US" dirty="0" smtClean="0"/>
              <a:t>，这是理论值，勉强可行。考虑一下纯粹的线程模型。</a:t>
            </a:r>
            <a:r>
              <a:rPr lang="en-US" altLang="zh-CN" dirty="0" smtClean="0"/>
              <a:t>10K</a:t>
            </a:r>
            <a:r>
              <a:rPr lang="zh-CN" altLang="en-US" dirty="0" smtClean="0"/>
              <a:t>个客户端，需要</a:t>
            </a:r>
            <a:r>
              <a:rPr lang="en-US" altLang="zh-CN" dirty="0" smtClean="0"/>
              <a:t>10K</a:t>
            </a:r>
            <a:r>
              <a:rPr lang="zh-CN" altLang="en-US" dirty="0" smtClean="0"/>
              <a:t>个线程。考虑到每个进程</a:t>
            </a:r>
            <a:r>
              <a:rPr lang="en-US" altLang="zh-CN" dirty="0" smtClean="0"/>
              <a:t>3G</a:t>
            </a:r>
            <a:r>
              <a:rPr lang="zh-CN" altLang="en-US" dirty="0" smtClean="0"/>
              <a:t>的用户空间，那么每个线程的空间是</a:t>
            </a:r>
            <a:r>
              <a:rPr lang="en-US" altLang="zh-CN" dirty="0" smtClean="0"/>
              <a:t>3000M/10K=300K</a:t>
            </a:r>
            <a:r>
              <a:rPr lang="zh-CN" altLang="en-US" dirty="0" smtClean="0"/>
              <a:t>，只能说非常勉强可以运行（每个线程的</a:t>
            </a:r>
            <a:r>
              <a:rPr lang="en-US" altLang="zh-CN" dirty="0" err="1" smtClean="0"/>
              <a:t>cruntime</a:t>
            </a:r>
            <a:r>
              <a:rPr lang="zh-CN" altLang="en-US" dirty="0" smtClean="0"/>
              <a:t>大约需要</a:t>
            </a:r>
            <a:r>
              <a:rPr lang="en-US" altLang="zh-CN" dirty="0" smtClean="0"/>
              <a:t>2-3K</a:t>
            </a:r>
            <a:r>
              <a:rPr lang="zh-CN" altLang="en-US" dirty="0" smtClean="0"/>
              <a:t>空间）。但是大量的线程调度会极大的减缓系统效率。</a:t>
            </a:r>
            <a:endParaRPr lang="en-US" dirty="0" smtClean="0"/>
          </a:p>
          <a:p>
            <a:endParaRPr lang="en-US" dirty="0" smtClean="0"/>
          </a:p>
          <a:p>
            <a:r>
              <a:rPr lang="en-US" dirty="0" err="1" smtClean="0"/>
              <a:t>Nginx</a:t>
            </a:r>
            <a:r>
              <a:rPr lang="zh-CN" altLang="en-US" dirty="0" smtClean="0"/>
              <a:t>的工作模式很简单，就是采用一个</a:t>
            </a:r>
            <a:r>
              <a:rPr lang="en-US" dirty="0" smtClean="0"/>
              <a:t>master</a:t>
            </a:r>
            <a:r>
              <a:rPr lang="zh-CN" altLang="en-US" dirty="0" smtClean="0"/>
              <a:t>进程和多个</a:t>
            </a:r>
            <a:r>
              <a:rPr lang="en-US" dirty="0" smtClean="0"/>
              <a:t>worker</a:t>
            </a:r>
            <a:r>
              <a:rPr lang="zh-CN" altLang="en-US" dirty="0" smtClean="0"/>
              <a:t>工作进程，其中</a:t>
            </a:r>
            <a:r>
              <a:rPr lang="en-US" dirty="0" smtClean="0"/>
              <a:t>master</a:t>
            </a:r>
            <a:r>
              <a:rPr lang="zh-CN" altLang="en-US" dirty="0" smtClean="0"/>
              <a:t>进程的作用也是很明确的就是负责管理</a:t>
            </a:r>
            <a:r>
              <a:rPr lang="en-US" dirty="0" smtClean="0"/>
              <a:t>worker</a:t>
            </a:r>
            <a:r>
              <a:rPr lang="zh-CN" altLang="en-US" dirty="0" smtClean="0"/>
              <a:t>进程，同时监听连接请求，当连接请求到来之后将连接放入</a:t>
            </a:r>
            <a:r>
              <a:rPr lang="en-US" dirty="0" smtClean="0"/>
              <a:t>worker</a:t>
            </a:r>
            <a:r>
              <a:rPr lang="zh-CN" altLang="en-US" dirty="0" smtClean="0"/>
              <a:t>进程中去处理具体的业务请求，比如说</a:t>
            </a:r>
            <a:r>
              <a:rPr lang="en-US" dirty="0" smtClean="0"/>
              <a:t>http</a:t>
            </a:r>
            <a:r>
              <a:rPr lang="zh-CN" altLang="en-US" dirty="0" smtClean="0"/>
              <a:t>请求</a:t>
            </a:r>
            <a:endParaRPr lang="en-US" altLang="zh-CN" dirty="0" smtClean="0"/>
          </a:p>
          <a:p>
            <a:endParaRPr lang="en-US" dirty="0" smtClean="0"/>
          </a:p>
          <a:p>
            <a:r>
              <a:rPr lang="zh-CN" altLang="en-US" dirty="0" smtClean="0"/>
              <a:t> </a:t>
            </a:r>
            <a:r>
              <a:rPr lang="en-US" altLang="zh-CN" dirty="0" err="1" smtClean="0"/>
              <a:t>Nginx</a:t>
            </a:r>
            <a:r>
              <a:rPr lang="zh-CN" altLang="en-US" dirty="0" smtClean="0"/>
              <a:t>能够处理高并发的原因在于对</a:t>
            </a:r>
            <a:r>
              <a:rPr lang="en-US" altLang="zh-CN" dirty="0" smtClean="0"/>
              <a:t>socket</a:t>
            </a:r>
            <a:r>
              <a:rPr lang="zh-CN" altLang="en-US" dirty="0" smtClean="0"/>
              <a:t>的管理方式是异步非阻塞的，使用</a:t>
            </a:r>
            <a:r>
              <a:rPr lang="en-US" altLang="zh-CN" dirty="0" smtClean="0"/>
              <a:t>select/poll/</a:t>
            </a:r>
            <a:r>
              <a:rPr lang="en-US" altLang="zh-CN" dirty="0" err="1" smtClean="0"/>
              <a:t>epoll</a:t>
            </a:r>
            <a:r>
              <a:rPr lang="en-US" altLang="zh-CN" dirty="0" smtClean="0"/>
              <a:t>/</a:t>
            </a:r>
            <a:r>
              <a:rPr lang="en-US" altLang="zh-CN" dirty="0" err="1" smtClean="0"/>
              <a:t>kqueue</a:t>
            </a:r>
            <a:r>
              <a:rPr lang="en-US" altLang="zh-CN" dirty="0" smtClean="0"/>
              <a:t> </a:t>
            </a:r>
            <a:r>
              <a:rPr lang="zh-CN" altLang="en-US" dirty="0" smtClean="0"/>
              <a:t>来实现对大量</a:t>
            </a:r>
            <a:r>
              <a:rPr lang="en-US" altLang="zh-CN" dirty="0" smtClean="0"/>
              <a:t>socket</a:t>
            </a:r>
            <a:r>
              <a:rPr lang="zh-CN" altLang="en-US" dirty="0" smtClean="0"/>
              <a:t>描述符的管理，每个</a:t>
            </a:r>
            <a:r>
              <a:rPr lang="en-US" altLang="zh-CN" dirty="0" smtClean="0"/>
              <a:t>worker</a:t>
            </a:r>
            <a:r>
              <a:rPr lang="zh-CN" altLang="en-US" dirty="0" smtClean="0"/>
              <a:t>进程有一个主线程，而没有其他的线程这样的好处就在于不需要进行线程间的切换，这样就节省了资源。</a:t>
            </a:r>
            <a:endParaRPr lang="en-US" altLang="zh-CN" dirty="0" smtClean="0"/>
          </a:p>
          <a:p>
            <a:endParaRPr lang="en-US" altLang="zh-CN" dirty="0" smtClean="0"/>
          </a:p>
          <a:p>
            <a:endParaRPr lang="en-US" altLang="zh-CN" dirty="0" smtClean="0"/>
          </a:p>
          <a:p>
            <a:r>
              <a:rPr lang="en-US" altLang="zh-CN" dirty="0" err="1" smtClean="0"/>
              <a:t>nginx</a:t>
            </a:r>
            <a:r>
              <a:rPr lang="zh-CN" altLang="en-US" dirty="0" smtClean="0"/>
              <a:t>在启动后，会有一个</a:t>
            </a:r>
            <a:r>
              <a:rPr lang="en-US" altLang="zh-CN" dirty="0" smtClean="0"/>
              <a:t>master</a:t>
            </a:r>
            <a:r>
              <a:rPr lang="zh-CN" altLang="en-US" dirty="0" smtClean="0"/>
              <a:t>进程和多个</a:t>
            </a:r>
            <a:r>
              <a:rPr lang="en-US" altLang="zh-CN" dirty="0" smtClean="0"/>
              <a:t>worker</a:t>
            </a:r>
            <a:r>
              <a:rPr lang="zh-CN" altLang="en-US" dirty="0" smtClean="0"/>
              <a:t>进程。</a:t>
            </a:r>
            <a:endParaRPr lang="en-US" altLang="zh-CN" dirty="0" smtClean="0"/>
          </a:p>
          <a:p>
            <a:pPr lvl="1"/>
            <a:r>
              <a:rPr lang="en-US" altLang="zh-CN" dirty="0" smtClean="0"/>
              <a:t>master</a:t>
            </a:r>
            <a:r>
              <a:rPr lang="zh-CN" altLang="en-US" dirty="0" smtClean="0"/>
              <a:t>进程主要用来管理</a:t>
            </a:r>
            <a:r>
              <a:rPr lang="en-US" altLang="zh-CN" dirty="0" smtClean="0"/>
              <a:t>worker</a:t>
            </a:r>
            <a:r>
              <a:rPr lang="zh-CN" altLang="en-US" dirty="0" smtClean="0"/>
              <a:t>进程，包含：接收来自外界的信号，向各 个</a:t>
            </a:r>
            <a:r>
              <a:rPr lang="en-US" altLang="zh-CN" dirty="0" smtClean="0"/>
              <a:t>worker</a:t>
            </a:r>
            <a:r>
              <a:rPr lang="zh-CN" altLang="en-US" dirty="0" smtClean="0"/>
              <a:t>进程发送信号，监控</a:t>
            </a:r>
            <a:r>
              <a:rPr lang="en-US" altLang="zh-CN" dirty="0" smtClean="0"/>
              <a:t>worker</a:t>
            </a:r>
            <a:r>
              <a:rPr lang="zh-CN" altLang="en-US" dirty="0" smtClean="0"/>
              <a:t>进程的运行状态，当</a:t>
            </a:r>
            <a:r>
              <a:rPr lang="en-US" altLang="zh-CN" dirty="0" smtClean="0"/>
              <a:t>worker</a:t>
            </a:r>
            <a:r>
              <a:rPr lang="zh-CN" altLang="en-US" dirty="0" smtClean="0"/>
              <a:t>进程退出后</a:t>
            </a:r>
            <a:r>
              <a:rPr lang="en-US" altLang="zh-CN" dirty="0" smtClean="0"/>
              <a:t>(</a:t>
            </a:r>
            <a:r>
              <a:rPr lang="zh-CN" altLang="en-US" dirty="0" smtClean="0"/>
              <a:t>异常情况下</a:t>
            </a:r>
            <a:r>
              <a:rPr lang="en-US" altLang="zh-CN" dirty="0" smtClean="0"/>
              <a:t>)</a:t>
            </a:r>
            <a:r>
              <a:rPr lang="zh-CN" altLang="en-US" dirty="0" smtClean="0"/>
              <a:t>，会自动重新启动新的</a:t>
            </a:r>
            <a:r>
              <a:rPr lang="en-US" altLang="zh-CN" dirty="0" smtClean="0"/>
              <a:t>worker</a:t>
            </a:r>
            <a:r>
              <a:rPr lang="zh-CN" altLang="en-US" dirty="0" smtClean="0"/>
              <a:t>进程。基本的网 络事件，则是放在</a:t>
            </a:r>
            <a:r>
              <a:rPr lang="en-US" altLang="zh-CN" dirty="0" smtClean="0"/>
              <a:t>worker</a:t>
            </a:r>
            <a:r>
              <a:rPr lang="zh-CN" altLang="en-US" dirty="0" smtClean="0"/>
              <a:t>进程中来处理了。</a:t>
            </a:r>
            <a:endParaRPr lang="en-US" altLang="zh-CN" dirty="0" smtClean="0"/>
          </a:p>
          <a:p>
            <a:pPr lvl="1"/>
            <a:r>
              <a:rPr lang="zh-CN" altLang="en-US" dirty="0" smtClean="0"/>
              <a:t>多个</a:t>
            </a:r>
            <a:r>
              <a:rPr lang="en-US" altLang="zh-CN" dirty="0" smtClean="0"/>
              <a:t>worker</a:t>
            </a:r>
            <a:r>
              <a:rPr lang="zh-CN" altLang="en-US" dirty="0" smtClean="0"/>
              <a:t>进程之间是对等的，他们同等竞争来自客户端的请求，各进程互相之间是独立的。一个请求，只 可能在一个</a:t>
            </a:r>
            <a:r>
              <a:rPr lang="en-US" altLang="zh-CN" dirty="0" smtClean="0"/>
              <a:t>worker</a:t>
            </a:r>
            <a:r>
              <a:rPr lang="zh-CN" altLang="en-US" dirty="0" smtClean="0"/>
              <a:t>进程中处理，一个</a:t>
            </a:r>
            <a:r>
              <a:rPr lang="en-US" altLang="zh-CN" dirty="0" smtClean="0"/>
              <a:t>worker</a:t>
            </a:r>
            <a:r>
              <a:rPr lang="zh-CN" altLang="en-US" dirty="0" smtClean="0"/>
              <a:t>进程，不可能处理其它进程的请求。</a:t>
            </a:r>
            <a:r>
              <a:rPr lang="en-US" altLang="zh-CN" dirty="0" smtClean="0"/>
              <a:t>worker</a:t>
            </a:r>
            <a:r>
              <a:rPr lang="zh-CN" altLang="en-US" dirty="0" smtClean="0"/>
              <a:t>进程的个数是可以设置的，一般我们会设置与机器</a:t>
            </a:r>
            <a:r>
              <a:rPr lang="en-US" altLang="zh-CN" dirty="0" err="1" smtClean="0"/>
              <a:t>cpu</a:t>
            </a:r>
            <a:r>
              <a:rPr lang="en-US" altLang="zh-CN" dirty="0" smtClean="0"/>
              <a:t> </a:t>
            </a:r>
            <a:r>
              <a:rPr lang="zh-CN" altLang="en-US" dirty="0" smtClean="0"/>
              <a:t>核数一致。</a:t>
            </a:r>
            <a:endParaRPr lang="en-US" dirty="0" smtClean="0"/>
          </a:p>
          <a:p>
            <a:endParaRPr lang="en-US" altLang="zh-CN" dirty="0" smtClean="0"/>
          </a:p>
          <a:p>
            <a:endParaRPr lang="en-US" dirty="0" smtClean="0"/>
          </a:p>
          <a:p>
            <a:endParaRPr lang="en-US" dirty="0"/>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normAutofit/>
          </a:bodyPr>
          <a:lstStyle/>
          <a:p>
            <a:r>
              <a:rPr lang="en-US" dirty="0" err="1" smtClean="0">
                <a:solidFill>
                  <a:srgbClr val="FF0000"/>
                </a:solidFill>
              </a:rPr>
              <a:t>Nginx</a:t>
            </a:r>
            <a:r>
              <a:rPr lang="zh-CN" altLang="en-US" dirty="0" smtClean="0">
                <a:solidFill>
                  <a:srgbClr val="FF0000"/>
                </a:solidFill>
              </a:rPr>
              <a:t>的工作模式和一些理解</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dirty="0" smtClean="0">
                <a:hlinkClick r:id="rId2"/>
              </a:rPr>
              <a:t>http://blog.jobbole.com/88766/</a:t>
            </a:r>
            <a:endParaRPr lang="en-US" dirty="0" smtClean="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3074" name="Picture 2"/>
          <p:cNvPicPr>
            <a:picLocks noChangeAspect="1" noChangeArrowheads="1"/>
          </p:cNvPicPr>
          <p:nvPr/>
        </p:nvPicPr>
        <p:blipFill>
          <a:blip r:embed="rId3" cstate="print"/>
          <a:srcRect/>
          <a:stretch>
            <a:fillRect/>
          </a:stretch>
        </p:blipFill>
        <p:spPr bwMode="auto">
          <a:xfrm>
            <a:off x="228600" y="762000"/>
            <a:ext cx="3989294" cy="2362200"/>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srcRect/>
          <a:stretch>
            <a:fillRect/>
          </a:stretch>
        </p:blipFill>
        <p:spPr bwMode="auto">
          <a:xfrm>
            <a:off x="1476375" y="3276600"/>
            <a:ext cx="5838825" cy="16395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normAutofit lnSpcReduction="10000"/>
          </a:bodyPr>
          <a:lstStyle/>
          <a:p>
            <a:r>
              <a:rPr lang="zh-CN" altLang="en-US" dirty="0" smtClean="0"/>
              <a:t>集线器 </a:t>
            </a:r>
            <a:r>
              <a:rPr lang="zh-CN" altLang="en-US" b="1" dirty="0" smtClean="0">
                <a:solidFill>
                  <a:srgbClr val="FF0000"/>
                </a:solidFill>
              </a:rPr>
              <a:t>（工作在</a:t>
            </a:r>
            <a:r>
              <a:rPr lang="en-US" altLang="zh-CN" b="1" dirty="0" smtClean="0">
                <a:solidFill>
                  <a:srgbClr val="FF0000"/>
                </a:solidFill>
              </a:rPr>
              <a:t>1</a:t>
            </a:r>
            <a:r>
              <a:rPr lang="zh-CN" altLang="en-US" b="1" dirty="0" smtClean="0">
                <a:solidFill>
                  <a:srgbClr val="FF0000"/>
                </a:solidFill>
              </a:rPr>
              <a:t>层 ）</a:t>
            </a:r>
            <a:r>
              <a:rPr lang="zh-CN" altLang="en-US" dirty="0" smtClean="0"/>
              <a:t>没有存储转发功能 ，是物理层设备 </a:t>
            </a:r>
            <a:endParaRPr lang="en-US" altLang="zh-CN" dirty="0" smtClean="0"/>
          </a:p>
          <a:p>
            <a:pPr lvl="1"/>
            <a:r>
              <a:rPr lang="zh-CN" altLang="en-US" dirty="0" smtClean="0"/>
              <a:t>只起信号再生功能</a:t>
            </a:r>
            <a:endParaRPr lang="en-US" altLang="zh-CN" dirty="0" smtClean="0"/>
          </a:p>
          <a:p>
            <a:pPr lvl="1"/>
            <a:r>
              <a:rPr lang="zh-CN" altLang="en-US" dirty="0" smtClean="0"/>
              <a:t>基本功能是信息分发，它把一个端口接收的所有信号向所有端口分发出去。一些集线器在分发之前将弱信号重新生成，一些集线器整理信号的时序以提供所有端口间的同步数据通信。 </a:t>
            </a:r>
            <a:endParaRPr lang="en-US" altLang="zh-CN" dirty="0" smtClean="0"/>
          </a:p>
          <a:p>
            <a:pPr marL="232733" lvl="1">
              <a:spcBef>
                <a:spcPts val="509"/>
              </a:spcBef>
              <a:buClr>
                <a:schemeClr val="accent1"/>
              </a:buClr>
            </a:pPr>
            <a:r>
              <a:rPr lang="zh-CN" altLang="en-US" sz="1000" dirty="0" smtClean="0">
                <a:solidFill>
                  <a:schemeClr val="tx1"/>
                </a:solidFill>
              </a:rPr>
              <a:t>网桥、交换机 （</a:t>
            </a:r>
            <a:r>
              <a:rPr lang="zh-CN" altLang="en-US" sz="1000" b="1" dirty="0" smtClean="0">
                <a:solidFill>
                  <a:srgbClr val="FF0000"/>
                </a:solidFill>
              </a:rPr>
              <a:t>工作在</a:t>
            </a:r>
            <a:r>
              <a:rPr lang="en-US" altLang="zh-CN" sz="1000" b="1" dirty="0" smtClean="0">
                <a:solidFill>
                  <a:srgbClr val="FF0000"/>
                </a:solidFill>
              </a:rPr>
              <a:t>2</a:t>
            </a:r>
            <a:r>
              <a:rPr lang="zh-CN" altLang="en-US" sz="1000" b="1" dirty="0" smtClean="0">
                <a:solidFill>
                  <a:srgbClr val="FF0000"/>
                </a:solidFill>
              </a:rPr>
              <a:t>层</a:t>
            </a:r>
            <a:r>
              <a:rPr lang="zh-CN" altLang="en-US" sz="1000" dirty="0" smtClean="0">
                <a:solidFill>
                  <a:schemeClr val="tx1"/>
                </a:solidFill>
              </a:rPr>
              <a:t>），靠物理地址工作，解决</a:t>
            </a:r>
            <a:r>
              <a:rPr lang="en-US" altLang="zh-CN" sz="1000" dirty="0" smtClean="0">
                <a:solidFill>
                  <a:schemeClr val="tx1"/>
                </a:solidFill>
              </a:rPr>
              <a:t>CSMA/CD</a:t>
            </a:r>
            <a:r>
              <a:rPr lang="zh-CN" altLang="en-US" sz="1000" dirty="0" smtClean="0">
                <a:solidFill>
                  <a:schemeClr val="tx1"/>
                </a:solidFill>
              </a:rPr>
              <a:t>的冲突问题，</a:t>
            </a:r>
            <a:r>
              <a:rPr lang="zh-CN" altLang="en-US" sz="1000" dirty="0" smtClean="0">
                <a:solidFill>
                  <a:srgbClr val="FF0000"/>
                </a:solidFill>
              </a:rPr>
              <a:t>网桥基于软件</a:t>
            </a:r>
            <a:r>
              <a:rPr lang="zh-CN" altLang="en-US" sz="1000" dirty="0" smtClean="0">
                <a:solidFill>
                  <a:schemeClr val="tx1"/>
                </a:solidFill>
              </a:rPr>
              <a:t>，现在用的不多，只有个概念，</a:t>
            </a:r>
            <a:r>
              <a:rPr lang="zh-CN" altLang="en-US" sz="1000" dirty="0" smtClean="0">
                <a:solidFill>
                  <a:srgbClr val="FF0000"/>
                </a:solidFill>
              </a:rPr>
              <a:t>交换机是基于硬件的网桥（</a:t>
            </a:r>
            <a:r>
              <a:rPr lang="en-US" altLang="zh-CN" sz="1000" dirty="0" smtClean="0">
                <a:solidFill>
                  <a:srgbClr val="FF0000"/>
                </a:solidFill>
              </a:rPr>
              <a:t>ASIC</a:t>
            </a:r>
            <a:r>
              <a:rPr lang="zh-CN" altLang="en-US" sz="1000" dirty="0" smtClean="0">
                <a:solidFill>
                  <a:srgbClr val="FF0000"/>
                </a:solidFill>
              </a:rPr>
              <a:t>）。 </a:t>
            </a:r>
            <a:endParaRPr lang="en-US" altLang="zh-CN" sz="1000" dirty="0" smtClean="0">
              <a:solidFill>
                <a:srgbClr val="FF0000"/>
              </a:solidFill>
            </a:endParaRPr>
          </a:p>
          <a:p>
            <a:pPr lvl="1"/>
            <a:r>
              <a:rPr lang="zh-CN" altLang="en-US" dirty="0" smtClean="0"/>
              <a:t>网桥： 连接不同子网，使其透明通信，工作在数据链路层，解析数据帧。缺点是无法避免“广播风暴”。</a:t>
            </a:r>
            <a:endParaRPr lang="en-US" altLang="zh-CN" dirty="0" smtClean="0"/>
          </a:p>
          <a:p>
            <a:pPr lvl="2"/>
            <a:r>
              <a:rPr lang="zh-CN" altLang="en-US" dirty="0" smtClean="0"/>
              <a:t>网桥对所接收的信息帧只作少量的包装，而不作任何修改。</a:t>
            </a:r>
            <a:endParaRPr lang="en-US" altLang="zh-CN" dirty="0" smtClean="0"/>
          </a:p>
          <a:p>
            <a:pPr lvl="2"/>
            <a:r>
              <a:rPr lang="zh-CN" altLang="en-US" dirty="0" smtClean="0"/>
              <a:t>网桥可以采用另外一种协议来转发信息。   </a:t>
            </a:r>
          </a:p>
          <a:p>
            <a:pPr lvl="1"/>
            <a:r>
              <a:rPr lang="zh-CN" altLang="en-US" dirty="0" smtClean="0"/>
              <a:t>交换机有存储转发功能 链路层设备，还有三层交换机 具有路由功能 </a:t>
            </a:r>
            <a:endParaRPr lang="en-US" altLang="zh-CN" dirty="0" smtClean="0"/>
          </a:p>
          <a:p>
            <a:pPr lvl="2"/>
            <a:r>
              <a:rPr lang="zh-CN" altLang="en-US" dirty="0" smtClean="0"/>
              <a:t>交换机只能识别ＭＡＣ地址。</a:t>
            </a:r>
            <a:endParaRPr lang="en-US" altLang="zh-CN" dirty="0" smtClean="0"/>
          </a:p>
          <a:p>
            <a:r>
              <a:rPr lang="zh-CN" altLang="en-US" dirty="0" smtClean="0"/>
              <a:t>路由器：（</a:t>
            </a:r>
            <a:r>
              <a:rPr lang="zh-CN" altLang="en-US" b="1" dirty="0" smtClean="0">
                <a:solidFill>
                  <a:srgbClr val="FF0000"/>
                </a:solidFill>
              </a:rPr>
              <a:t>工作在</a:t>
            </a:r>
            <a:r>
              <a:rPr lang="en-US" altLang="zh-CN" b="1" dirty="0" smtClean="0">
                <a:solidFill>
                  <a:srgbClr val="FF0000"/>
                </a:solidFill>
              </a:rPr>
              <a:t>3</a:t>
            </a:r>
            <a:r>
              <a:rPr lang="zh-CN" altLang="en-US" b="1" dirty="0" smtClean="0">
                <a:solidFill>
                  <a:srgbClr val="FF0000"/>
                </a:solidFill>
              </a:rPr>
              <a:t>层</a:t>
            </a:r>
            <a:r>
              <a:rPr lang="zh-CN" altLang="en-US" dirty="0" smtClean="0"/>
              <a:t>）靠逻辑地址工作，提供逻辑寻址，解决广播问题。 </a:t>
            </a:r>
            <a:endParaRPr lang="en-US" altLang="zh-CN" dirty="0" smtClean="0"/>
          </a:p>
          <a:p>
            <a:pPr lvl="1"/>
            <a:r>
              <a:rPr lang="zh-CN" altLang="en-US" b="1" dirty="0" smtClean="0"/>
              <a:t>连接不同</a:t>
            </a:r>
            <a:r>
              <a:rPr lang="en-US" altLang="zh-CN" b="1" dirty="0" smtClean="0"/>
              <a:t>IP </a:t>
            </a:r>
            <a:r>
              <a:rPr lang="zh-CN" altLang="en-US" b="1" dirty="0" smtClean="0"/>
              <a:t>子网的设备</a:t>
            </a:r>
            <a:r>
              <a:rPr lang="zh-CN" altLang="en-US" dirty="0" smtClean="0"/>
              <a:t>，负责寻径和转发，工作在</a:t>
            </a:r>
            <a:r>
              <a:rPr lang="en-US" altLang="zh-CN" dirty="0" smtClean="0"/>
              <a:t>OSI </a:t>
            </a:r>
            <a:r>
              <a:rPr lang="zh-CN" altLang="en-US" dirty="0" smtClean="0"/>
              <a:t>的网络层。路由器识别ＩＰ地址</a:t>
            </a:r>
            <a:endParaRPr lang="en-US" altLang="zh-CN" dirty="0" smtClean="0"/>
          </a:p>
          <a:p>
            <a:pPr lvl="1"/>
            <a:r>
              <a:rPr lang="zh-CN" altLang="en-US" dirty="0" smtClean="0"/>
              <a:t> 路由器连接不同网段 或不同介质的网络 </a:t>
            </a:r>
            <a:endParaRPr lang="en-US" altLang="zh-CN" dirty="0" smtClean="0"/>
          </a:p>
          <a:p>
            <a:pPr lvl="1"/>
            <a:r>
              <a:rPr lang="zh-CN" altLang="en-US" dirty="0" smtClean="0"/>
              <a:t>路由器通过路由决定数据的转发，转发策略称为路由选择（</a:t>
            </a:r>
            <a:r>
              <a:rPr lang="en-US" altLang="zh-CN" dirty="0" smtClean="0"/>
              <a:t>routing</a:t>
            </a:r>
            <a:r>
              <a:rPr lang="zh-CN" altLang="en-US" dirty="0" smtClean="0"/>
              <a:t>），路由器了解整个网络，维持互连网络的拓扑，了解网络的状态，因而可使用最有效的路径发送包</a:t>
            </a:r>
            <a:endParaRPr lang="en-US" altLang="zh-CN" dirty="0" smtClean="0"/>
          </a:p>
          <a:p>
            <a:pPr lvl="1"/>
            <a:r>
              <a:rPr lang="zh-CN" altLang="en-US" dirty="0" smtClean="0"/>
              <a:t>用路由器连接的网络可以使用在数据链路层和物理层完全不同的协议。</a:t>
            </a:r>
            <a:br>
              <a:rPr lang="zh-CN" altLang="en-US" dirty="0" smtClean="0"/>
            </a:br>
            <a:endParaRPr lang="zh-CN" altLang="en-US" dirty="0" smtClean="0"/>
          </a:p>
          <a:p>
            <a:r>
              <a:rPr lang="zh-CN" altLang="en-US" dirty="0" smtClean="0"/>
              <a:t>网关（</a:t>
            </a:r>
            <a:r>
              <a:rPr lang="en-US" altLang="zh-CN" dirty="0" smtClean="0"/>
              <a:t>gateway</a:t>
            </a:r>
            <a:r>
              <a:rPr lang="zh-CN" altLang="en-US" dirty="0" smtClean="0"/>
              <a:t>）</a:t>
            </a:r>
            <a:r>
              <a:rPr lang="zh-CN" altLang="en-US" b="1" dirty="0" smtClean="0">
                <a:solidFill>
                  <a:srgbClr val="FF0000"/>
                </a:solidFill>
              </a:rPr>
              <a:t>工作在应用层，</a:t>
            </a:r>
            <a:r>
              <a:rPr lang="en-US" altLang="zh-CN" b="1" dirty="0" smtClean="0">
                <a:solidFill>
                  <a:srgbClr val="FF0000"/>
                </a:solidFill>
              </a:rPr>
              <a:t>3</a:t>
            </a:r>
            <a:r>
              <a:rPr lang="zh-CN" altLang="en-US" b="1" dirty="0" smtClean="0">
                <a:solidFill>
                  <a:srgbClr val="FF0000"/>
                </a:solidFill>
              </a:rPr>
              <a:t>层机以上</a:t>
            </a:r>
            <a:r>
              <a:rPr lang="zh-CN" altLang="en-US" dirty="0" smtClean="0"/>
              <a:t>：</a:t>
            </a:r>
            <a:r>
              <a:rPr lang="zh-CN" altLang="en-US" b="1" dirty="0" smtClean="0">
                <a:solidFill>
                  <a:srgbClr val="FF0000"/>
                </a:solidFill>
              </a:rPr>
              <a:t>不同子网间的翻译</a:t>
            </a:r>
            <a:r>
              <a:rPr lang="zh-CN" altLang="en-US" dirty="0" smtClean="0"/>
              <a:t>器，对收到的信息进行重新打包。 </a:t>
            </a:r>
            <a:endParaRPr lang="en-US" altLang="zh-CN" dirty="0" smtClean="0"/>
          </a:p>
          <a:p>
            <a:pPr lvl="1"/>
            <a:r>
              <a:rPr lang="zh-CN" altLang="en-US" b="1" dirty="0" smtClean="0">
                <a:solidFill>
                  <a:srgbClr val="FF0000"/>
                </a:solidFill>
              </a:rPr>
              <a:t>网关就是一个局域网的出口 ，</a:t>
            </a:r>
            <a:r>
              <a:rPr lang="zh-CN" altLang="en-US" dirty="0" smtClean="0"/>
              <a:t>通常网关地址就是配置在路由器上的那个地址 ， </a:t>
            </a:r>
            <a:endParaRPr lang="en-US" altLang="zh-CN" dirty="0" smtClean="0"/>
          </a:p>
          <a:p>
            <a:pPr lvl="1"/>
            <a:r>
              <a:rPr lang="zh-CN" altLang="en-US" dirty="0" smtClean="0"/>
              <a:t>网关是默认的数据出口。如果你的数据不知道往哪里走的话，那么他会去默认网关那里报道。</a:t>
            </a:r>
            <a:endParaRPr lang="en-US" altLang="zh-CN" dirty="0" smtClean="0"/>
          </a:p>
          <a:p>
            <a:pPr lvl="1"/>
            <a:r>
              <a:rPr lang="zh-CN" altLang="en-US" dirty="0" smtClean="0"/>
              <a:t>路由器包含许多这样的网关，其中之一是默认网关。也就是说数据到了路由器以后，如果不知道自己下一步该怎么走了，那么他会去默认网关那里去报道。</a:t>
            </a:r>
            <a:endParaRPr lang="en-US" altLang="zh-CN" dirty="0" smtClean="0"/>
          </a:p>
          <a:p>
            <a:pPr lvl="1"/>
            <a:r>
              <a:rPr lang="zh-CN" altLang="en-US" dirty="0" smtClean="0"/>
              <a:t>就是这样，因为你是最底层的小战士，所以除非你一个班的战友你可以直接联系，</a:t>
            </a:r>
            <a:r>
              <a:rPr lang="zh-CN" altLang="en-US" b="1" dirty="0" smtClean="0">
                <a:solidFill>
                  <a:srgbClr val="92D050"/>
                </a:solidFill>
              </a:rPr>
              <a:t>和其他任何人联系都要通过默认网关也就是班长。</a:t>
            </a:r>
            <a:endParaRPr lang="en-US" altLang="zh-CN" b="1" dirty="0" smtClean="0">
              <a:solidFill>
                <a:srgbClr val="92D050"/>
              </a:solidFill>
            </a:endParaRPr>
          </a:p>
          <a:p>
            <a:pPr lvl="1"/>
            <a:r>
              <a:rPr lang="zh-CN" altLang="en-US" dirty="0" smtClean="0"/>
              <a:t>几种场合的异构网络互连： </a:t>
            </a:r>
            <a:r>
              <a:rPr lang="en-US" altLang="zh-CN" dirty="0" smtClean="0"/>
              <a:t>1).</a:t>
            </a:r>
            <a:r>
              <a:rPr lang="zh-CN" altLang="en-US" dirty="0" smtClean="0"/>
              <a:t>异构型局域网，</a:t>
            </a:r>
            <a:r>
              <a:rPr lang="en-US" altLang="zh-CN" dirty="0" smtClean="0"/>
              <a:t>2).</a:t>
            </a:r>
            <a:r>
              <a:rPr lang="zh-CN" altLang="en-US" dirty="0" smtClean="0"/>
              <a:t>局域网与广域网的互联。 </a:t>
            </a:r>
            <a:r>
              <a:rPr lang="en-US" altLang="zh-CN" dirty="0" smtClean="0"/>
              <a:t>3).</a:t>
            </a:r>
            <a:r>
              <a:rPr lang="zh-CN" altLang="en-US" dirty="0" smtClean="0"/>
              <a:t>广域网与广域网的互联。  </a:t>
            </a:r>
            <a:r>
              <a:rPr lang="en-US" altLang="zh-CN" dirty="0" smtClean="0"/>
              <a:t>4).</a:t>
            </a:r>
            <a:r>
              <a:rPr lang="zh-CN" altLang="en-US" dirty="0" smtClean="0"/>
              <a:t>局域网与主机的互联</a:t>
            </a:r>
          </a:p>
          <a:p>
            <a:endParaRPr lang="en-US" altLang="zh-CN" dirty="0" smtClean="0"/>
          </a:p>
        </p:txBody>
      </p:sp>
      <p:sp>
        <p:nvSpPr>
          <p:cNvPr id="3" name="Content Placeholder 2"/>
          <p:cNvSpPr>
            <a:spLocks noGrp="1"/>
          </p:cNvSpPr>
          <p:nvPr>
            <p:ph sz="quarter" idx="10"/>
          </p:nvPr>
        </p:nvSpPr>
        <p:spPr/>
        <p:txBody>
          <a:bodyPr/>
          <a:lstStyle/>
          <a:p>
            <a:r>
              <a:rPr lang="en-US" dirty="0" smtClean="0">
                <a:hlinkClick r:id="rId2"/>
              </a:rPr>
              <a:t>https://www.zhihu.com/question/21787311</a:t>
            </a:r>
            <a:r>
              <a:rPr lang="en-US" dirty="0" smtClean="0"/>
              <a:t> </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altLang="zh-CN" dirty="0" smtClean="0"/>
              <a:t>NGINX</a:t>
            </a:r>
            <a:r>
              <a:rPr lang="zh-CN" altLang="en-US" dirty="0" smtClean="0"/>
              <a:t>工作进程也是这么玩”象棋”的，每个工作进程</a:t>
            </a:r>
            <a:r>
              <a:rPr lang="en-US" altLang="zh-CN" dirty="0" smtClean="0"/>
              <a:t>-</a:t>
            </a:r>
            <a:r>
              <a:rPr lang="zh-CN" altLang="en-US" dirty="0" smtClean="0"/>
              <a:t>一个</a:t>
            </a:r>
            <a:r>
              <a:rPr lang="en-US" altLang="zh-CN" dirty="0" smtClean="0"/>
              <a:t>CPU</a:t>
            </a:r>
            <a:r>
              <a:rPr lang="zh-CN" altLang="en-US" dirty="0" smtClean="0"/>
              <a:t>内核上的工作者</a:t>
            </a:r>
            <a:r>
              <a:rPr lang="en-US" altLang="zh-CN" dirty="0" smtClean="0"/>
              <a:t>-</a:t>
            </a:r>
            <a:r>
              <a:rPr lang="zh-CN" altLang="en-US" dirty="0" smtClean="0"/>
              <a:t>即是一个可以同时应对成千上万游戏的大师。</a:t>
            </a:r>
            <a:endParaRPr lang="en-US" dirty="0" smtClean="0"/>
          </a:p>
          <a:p>
            <a:r>
              <a:rPr lang="en-US" altLang="zh-CN" dirty="0" smtClean="0"/>
              <a:t>1</a:t>
            </a:r>
            <a:r>
              <a:rPr lang="zh-CN" altLang="en-US" dirty="0" smtClean="0"/>
              <a:t>：工作进程从已连接并开始监听的套接字</a:t>
            </a:r>
            <a:r>
              <a:rPr lang="en-US" altLang="zh-CN" dirty="0" smtClean="0"/>
              <a:t>(socket)</a:t>
            </a:r>
            <a:r>
              <a:rPr lang="zh-CN" altLang="en-US" dirty="0" smtClean="0"/>
              <a:t>那里获取事件；</a:t>
            </a:r>
          </a:p>
          <a:p>
            <a:r>
              <a:rPr lang="en-US" altLang="zh-CN" dirty="0" smtClean="0"/>
              <a:t>2</a:t>
            </a:r>
            <a:r>
              <a:rPr lang="zh-CN" altLang="en-US" dirty="0" smtClean="0"/>
              <a:t>：一旦</a:t>
            </a:r>
            <a:r>
              <a:rPr lang="en-US" altLang="zh-CN" dirty="0" smtClean="0"/>
              <a:t>socket</a:t>
            </a:r>
            <a:r>
              <a:rPr lang="zh-CN" altLang="en-US" dirty="0" smtClean="0"/>
              <a:t>接收到事件，工作进程会立即处理此事件：</a:t>
            </a:r>
          </a:p>
          <a:p>
            <a:pPr lvl="1"/>
            <a:r>
              <a:rPr lang="en-US" altLang="zh-CN" dirty="0" smtClean="0"/>
              <a:t>socket</a:t>
            </a:r>
            <a:r>
              <a:rPr lang="zh-CN" altLang="en-US" dirty="0" smtClean="0"/>
              <a:t>上的某个监听事件即客户端开启一个新的象棋游戏，而工作进程创建一个新的</a:t>
            </a:r>
            <a:r>
              <a:rPr lang="en-US" altLang="zh-CN" dirty="0" smtClean="0"/>
              <a:t>socket</a:t>
            </a:r>
            <a:r>
              <a:rPr lang="zh-CN" altLang="en-US" dirty="0" smtClean="0"/>
              <a:t>连接。</a:t>
            </a:r>
          </a:p>
          <a:p>
            <a:pPr lvl="1"/>
            <a:r>
              <a:rPr lang="en-US" altLang="zh-CN" dirty="0" smtClean="0"/>
              <a:t>socket</a:t>
            </a:r>
            <a:r>
              <a:rPr lang="zh-CN" altLang="en-US" dirty="0" smtClean="0"/>
              <a:t>连接上的某个事件即客户端走了一步棋，工作线程做出了恰当地响应。</a:t>
            </a:r>
          </a:p>
          <a:p>
            <a:r>
              <a:rPr lang="zh-CN" altLang="en-US" dirty="0" smtClean="0"/>
              <a:t>工作进程从来不会阻塞在网络传输上等待它的对手（客户端）回复应答。每走完一步棋后，工作进程会迅速处理其它等待的象棋游戏，或者欢迎新的游戏玩家进入</a:t>
            </a:r>
            <a:endParaRPr lang="en-US" altLang="zh-CN" dirty="0" smtClean="0"/>
          </a:p>
          <a:p>
            <a:endParaRPr lang="en-US" altLang="zh-CN" dirty="0" smtClean="0"/>
          </a:p>
          <a:p>
            <a:endParaRPr lang="en-US" altLang="zh-CN" dirty="0" smtClean="0"/>
          </a:p>
          <a:p>
            <a:endParaRPr lang="zh-CN" altLang="en-US" dirty="0" smtClean="0"/>
          </a:p>
          <a:p>
            <a:endParaRPr lang="en-US" dirty="0"/>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zh-CN" altLang="en-US" dirty="0" smtClean="0"/>
              <a:t>一个象棋大师同时对阵十二个棋手</a:t>
            </a:r>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4191000" y="2175287"/>
            <a:ext cx="3124200" cy="2960954"/>
          </a:xfrm>
          <a:prstGeom prst="rect">
            <a:avLst/>
          </a:prstGeom>
          <a:noFill/>
          <a:ln w="9525">
            <a:noFill/>
            <a:miter lim="800000"/>
            <a:headEnd/>
            <a:tailEnd/>
          </a:ln>
        </p:spPr>
      </p:pic>
      <p:sp>
        <p:nvSpPr>
          <p:cNvPr id="7" name="Rectangle 6"/>
          <p:cNvSpPr/>
          <p:nvPr/>
        </p:nvSpPr>
        <p:spPr>
          <a:xfrm>
            <a:off x="381000" y="2743200"/>
            <a:ext cx="3429000" cy="1400383"/>
          </a:xfrm>
          <a:prstGeom prst="rect">
            <a:avLst/>
          </a:prstGeom>
        </p:spPr>
        <p:txBody>
          <a:bodyPr wrap="square">
            <a:spAutoFit/>
          </a:bodyPr>
          <a:lstStyle/>
          <a:p>
            <a:r>
              <a:rPr lang="en-US" altLang="zh-CN" sz="1000" dirty="0" smtClean="0">
                <a:latin typeface="Microsoft JhengHei" pitchFamily="34" charset="-120"/>
                <a:ea typeface="Microsoft JhengHei" pitchFamily="34" charset="-120"/>
              </a:rPr>
              <a:t>NGINX</a:t>
            </a:r>
            <a:r>
              <a:rPr lang="zh-CN" altLang="en-US" sz="1000" dirty="0" smtClean="0">
                <a:latin typeface="Microsoft JhengHei" pitchFamily="34" charset="-120"/>
                <a:ea typeface="Microsoft JhengHei" pitchFamily="34" charset="-120"/>
              </a:rPr>
              <a:t>良好的扩展性在于其支持一个工作线程处理成千上万个连接。每个新连接创建文件描述符，仅消耗工作进程很少一部分额外内存，额外的开销很小。进程能够一直绑定</a:t>
            </a:r>
            <a:r>
              <a:rPr lang="en-US" altLang="zh-CN" sz="1000" dirty="0" smtClean="0">
                <a:latin typeface="Microsoft JhengHei" pitchFamily="34" charset="-120"/>
                <a:ea typeface="Microsoft JhengHei" pitchFamily="34" charset="-120"/>
              </a:rPr>
              <a:t>CPU(pinned to CPUs)</a:t>
            </a:r>
            <a:r>
              <a:rPr lang="zh-CN" altLang="en-US" sz="1000" dirty="0" smtClean="0">
                <a:latin typeface="Microsoft JhengHei" pitchFamily="34" charset="-120"/>
                <a:ea typeface="Microsoft JhengHei" pitchFamily="34" charset="-120"/>
              </a:rPr>
              <a:t>，这样上下文切换相对没有那么频繁，只有没工作时才会发生。</a:t>
            </a:r>
            <a:r>
              <a:rPr lang="zh-CN" altLang="en-US" dirty="0" smtClean="0">
                <a:latin typeface="Microsoft JhengHei" pitchFamily="34" charset="-120"/>
                <a:ea typeface="Microsoft JhengHei" pitchFamily="34" charset="-120"/>
              </a:rPr>
              <a:t/>
            </a:r>
            <a:br>
              <a:rPr lang="zh-CN" altLang="en-US" dirty="0" smtClean="0">
                <a:latin typeface="Microsoft JhengHei" pitchFamily="34" charset="-120"/>
                <a:ea typeface="Microsoft JhengHei" pitchFamily="34" charset="-120"/>
              </a:rPr>
            </a:br>
            <a:endParaRPr lang="en-US" altLang="zh-CN" dirty="0" smtClean="0">
              <a:latin typeface="Microsoft JhengHei" pitchFamily="34" charset="-120"/>
              <a:ea typeface="Microsoft JhengHei" pitchFamily="34" charset="-120"/>
            </a:endParaRPr>
          </a:p>
          <a:p>
            <a:r>
              <a:rPr lang="zh-CN" altLang="en-US" sz="1000" dirty="0" smtClean="0">
                <a:latin typeface="Microsoft JhengHei" pitchFamily="34" charset="-120"/>
                <a:ea typeface="Microsoft JhengHei" pitchFamily="34" charset="-120"/>
              </a:rPr>
              <a:t>使用阻塞方式，即一个连接对应一个进程，每个连接需要大量的额外资源以及开销，上下文切换非常频繁</a:t>
            </a:r>
            <a:endParaRPr lang="zh-CN" altLang="en-US" sz="1000" dirty="0">
              <a:latin typeface="Microsoft JhengHei" pitchFamily="34" charset="-120"/>
              <a:ea typeface="Microsoft JhengHei" pitchFamily="34" charset="-12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Content Placeholder 2"/>
          <p:cNvSpPr>
            <a:spLocks noGrp="1"/>
          </p:cNvSpPr>
          <p:nvPr>
            <p:ph sz="quarter" idx="10"/>
          </p:nvPr>
        </p:nvSpPr>
        <p:spPr/>
        <p:txBody>
          <a:bodyPr/>
          <a:lstStyle/>
          <a:p>
            <a:r>
              <a:rPr lang="en-US" dirty="0" smtClean="0">
                <a:hlinkClick r:id="rId2"/>
              </a:rPr>
              <a:t>http://www.aosabook.org/en/nginx.html</a:t>
            </a:r>
            <a:endParaRPr lang="en-US" dirty="0" smtClean="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1026" name="Picture 2"/>
          <p:cNvPicPr>
            <a:picLocks noChangeAspect="1" noChangeArrowheads="1"/>
          </p:cNvPicPr>
          <p:nvPr/>
        </p:nvPicPr>
        <p:blipFill>
          <a:blip r:embed="rId3" cstate="print"/>
          <a:srcRect/>
          <a:stretch>
            <a:fillRect/>
          </a:stretch>
        </p:blipFill>
        <p:spPr bwMode="auto">
          <a:xfrm>
            <a:off x="152400" y="762000"/>
            <a:ext cx="6858000" cy="426666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dirty="0" smtClean="0">
                <a:hlinkClick r:id="rId2"/>
              </a:rPr>
              <a:t>http://seanlook.com/2015/05/17/nginx-install-and-config/</a:t>
            </a:r>
            <a:r>
              <a:rPr lang="en-US" dirty="0" smtClean="0"/>
              <a:t> </a:t>
            </a:r>
          </a:p>
          <a:p>
            <a:r>
              <a:rPr lang="en-US" dirty="0" smtClean="0">
                <a:hlinkClick r:id="rId3"/>
              </a:rPr>
              <a:t>https://www.zybuluo.com/phper/note/89391</a:t>
            </a:r>
            <a:endParaRPr lang="en-US" dirty="0" smtClean="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en-US" altLang="zh-CN" b="0" dirty="0" err="1" smtClean="0"/>
              <a:t>nginx</a:t>
            </a:r>
            <a:r>
              <a:rPr lang="zh-CN" altLang="en-US" b="0" dirty="0" smtClean="0"/>
              <a:t>服务器安装及配置文件详解</a:t>
            </a:r>
          </a:p>
        </p:txBody>
      </p:sp>
      <p:pic>
        <p:nvPicPr>
          <p:cNvPr id="1027" name="Picture 3"/>
          <p:cNvPicPr>
            <a:picLocks noChangeAspect="1" noChangeArrowheads="1"/>
          </p:cNvPicPr>
          <p:nvPr/>
        </p:nvPicPr>
        <p:blipFill>
          <a:blip r:embed="rId4" cstate="print"/>
          <a:srcRect/>
          <a:stretch>
            <a:fillRect/>
          </a:stretch>
        </p:blipFill>
        <p:spPr bwMode="auto">
          <a:xfrm>
            <a:off x="152400" y="685801"/>
            <a:ext cx="3657600" cy="614050"/>
          </a:xfrm>
          <a:prstGeom prst="rect">
            <a:avLst/>
          </a:prstGeom>
          <a:noFill/>
          <a:ln w="9525">
            <a:noFill/>
            <a:miter lim="800000"/>
            <a:headEnd/>
            <a:tailEnd/>
          </a:ln>
        </p:spPr>
      </p:pic>
      <p:pic>
        <p:nvPicPr>
          <p:cNvPr id="1028" name="Picture 4"/>
          <p:cNvPicPr>
            <a:picLocks noChangeAspect="1" noChangeArrowheads="1"/>
          </p:cNvPicPr>
          <p:nvPr/>
        </p:nvPicPr>
        <p:blipFill>
          <a:blip r:embed="rId5" cstate="print"/>
          <a:srcRect/>
          <a:stretch>
            <a:fillRect/>
          </a:stretch>
        </p:blipFill>
        <p:spPr bwMode="auto">
          <a:xfrm>
            <a:off x="257175" y="1393825"/>
            <a:ext cx="6800850" cy="2698750"/>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dirty="0" smtClean="0">
                <a:hlinkClick r:id="rId2"/>
              </a:rPr>
              <a:t>http://seanlook.com/2015/05/17/nginx-install-and-config/</a:t>
            </a:r>
            <a:r>
              <a:rPr lang="en-US" dirty="0" smtClean="0"/>
              <a:t> </a:t>
            </a:r>
          </a:p>
          <a:p>
            <a:r>
              <a:rPr lang="en-US" dirty="0" smtClean="0">
                <a:hlinkClick r:id="rId3"/>
              </a:rPr>
              <a:t>https://www.zybuluo.com/phper/note/89391</a:t>
            </a:r>
            <a:endParaRPr lang="en-US" dirty="0" smtClean="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en-US" altLang="zh-CN" b="0" dirty="0" err="1" smtClean="0"/>
              <a:t>nginx</a:t>
            </a:r>
            <a:r>
              <a:rPr lang="zh-CN" altLang="en-US" b="0" dirty="0" smtClean="0"/>
              <a:t>服务器安装及配置文件详解</a:t>
            </a:r>
          </a:p>
        </p:txBody>
      </p:sp>
      <p:pic>
        <p:nvPicPr>
          <p:cNvPr id="1026" name="Picture 2"/>
          <p:cNvPicPr>
            <a:picLocks noChangeAspect="1" noChangeArrowheads="1"/>
          </p:cNvPicPr>
          <p:nvPr/>
        </p:nvPicPr>
        <p:blipFill>
          <a:blip r:embed="rId4" cstate="print"/>
          <a:srcRect/>
          <a:stretch>
            <a:fillRect/>
          </a:stretch>
        </p:blipFill>
        <p:spPr bwMode="auto">
          <a:xfrm>
            <a:off x="2209800" y="1143000"/>
            <a:ext cx="4953000" cy="3669337"/>
          </a:xfrm>
          <a:prstGeom prst="rect">
            <a:avLst/>
          </a:prstGeom>
          <a:noFill/>
          <a:ln w="9525">
            <a:noFill/>
            <a:miter lim="800000"/>
            <a:headEnd/>
            <a:tailEnd/>
          </a:ln>
        </p:spPr>
      </p:pic>
      <p:pic>
        <p:nvPicPr>
          <p:cNvPr id="1027" name="Picture 3"/>
          <p:cNvPicPr>
            <a:picLocks noChangeAspect="1" noChangeArrowheads="1"/>
          </p:cNvPicPr>
          <p:nvPr/>
        </p:nvPicPr>
        <p:blipFill>
          <a:blip r:embed="rId5" cstate="print"/>
          <a:srcRect/>
          <a:stretch>
            <a:fillRect/>
          </a:stretch>
        </p:blipFill>
        <p:spPr bwMode="auto">
          <a:xfrm>
            <a:off x="152400" y="685801"/>
            <a:ext cx="3657600" cy="614050"/>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dirty="0" smtClean="0">
                <a:hlinkClick r:id="rId2"/>
              </a:rPr>
              <a:t>http://www.open-open.com/lib/view/open1419826381531.html</a:t>
            </a:r>
            <a:r>
              <a:rPr lang="en-US" dirty="0" smtClean="0"/>
              <a:t>   </a:t>
            </a:r>
            <a:r>
              <a:rPr lang="en-US" dirty="0" smtClean="0">
                <a:hlinkClick r:id="rId3"/>
              </a:rPr>
              <a:t>http://www.open-open.com/lib/view/open1454411494230.html</a:t>
            </a:r>
            <a:r>
              <a:rPr lang="en-US" dirty="0" smtClean="0"/>
              <a:t> </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2050" name="Picture 2"/>
          <p:cNvPicPr>
            <a:picLocks noChangeAspect="1" noChangeArrowheads="1"/>
          </p:cNvPicPr>
          <p:nvPr/>
        </p:nvPicPr>
        <p:blipFill>
          <a:blip r:embed="rId4" cstate="print"/>
          <a:srcRect/>
          <a:stretch>
            <a:fillRect/>
          </a:stretch>
        </p:blipFill>
        <p:spPr bwMode="auto">
          <a:xfrm>
            <a:off x="228600" y="734292"/>
            <a:ext cx="5410200" cy="4262582"/>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Content Placeholder 2"/>
          <p:cNvSpPr>
            <a:spLocks noGrp="1"/>
          </p:cNvSpPr>
          <p:nvPr>
            <p:ph sz="quarter" idx="10"/>
          </p:nvPr>
        </p:nvSpPr>
        <p:spPr/>
        <p:txBody>
          <a:bodyPr/>
          <a:lstStyle/>
          <a:p>
            <a:r>
              <a:rPr lang="en-US" dirty="0" smtClean="0">
                <a:hlinkClick r:id="rId2"/>
              </a:rPr>
              <a:t>http://www.open-open.com/lib/view/open1419826381531.html</a:t>
            </a:r>
            <a:r>
              <a:rPr lang="en-US" dirty="0" smtClean="0"/>
              <a:t>   </a:t>
            </a:r>
            <a:r>
              <a:rPr lang="en-US" dirty="0" smtClean="0">
                <a:hlinkClick r:id="rId3"/>
              </a:rPr>
              <a:t>http://www.open-open.com/lib/view/open1454411494230.html</a:t>
            </a:r>
            <a:r>
              <a:rPr lang="en-US" dirty="0" smtClean="0"/>
              <a:t> </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3075" name="Picture 3"/>
          <p:cNvPicPr>
            <a:picLocks noChangeAspect="1" noChangeArrowheads="1"/>
          </p:cNvPicPr>
          <p:nvPr/>
        </p:nvPicPr>
        <p:blipFill>
          <a:blip r:embed="rId4" cstate="print"/>
          <a:srcRect/>
          <a:stretch>
            <a:fillRect/>
          </a:stretch>
        </p:blipFill>
        <p:spPr bwMode="auto">
          <a:xfrm>
            <a:off x="2583097" y="0"/>
            <a:ext cx="4732103" cy="5006975"/>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Content Placeholder 2"/>
          <p:cNvSpPr>
            <a:spLocks noGrp="1"/>
          </p:cNvSpPr>
          <p:nvPr>
            <p:ph sz="quarter" idx="10"/>
          </p:nvPr>
        </p:nvSpPr>
        <p:spPr/>
        <p:txBody>
          <a:bodyPr/>
          <a:lstStyle/>
          <a:p>
            <a:r>
              <a:rPr lang="en-US" dirty="0" smtClean="0">
                <a:hlinkClick r:id="rId2"/>
              </a:rPr>
              <a:t>http://blog.csdn.net/tantexian/article/details/50056199</a:t>
            </a:r>
            <a:r>
              <a:rPr lang="en-US" dirty="0" smtClean="0"/>
              <a:t> </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3076" name="Picture 4"/>
          <p:cNvPicPr>
            <a:picLocks noChangeAspect="1" noChangeArrowheads="1"/>
          </p:cNvPicPr>
          <p:nvPr/>
        </p:nvPicPr>
        <p:blipFill>
          <a:blip r:embed="rId3" cstate="print"/>
          <a:srcRect/>
          <a:stretch>
            <a:fillRect/>
          </a:stretch>
        </p:blipFill>
        <p:spPr bwMode="auto">
          <a:xfrm>
            <a:off x="1981200" y="33271"/>
            <a:ext cx="5334000" cy="5017477"/>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zh-CN" altLang="en-US" dirty="0" smtClean="0"/>
              <a:t>亚马逊</a:t>
            </a:r>
            <a:r>
              <a:rPr lang="en-US" altLang="zh-CN" dirty="0" smtClean="0"/>
              <a:t>AWS VPC</a:t>
            </a:r>
            <a:r>
              <a:rPr lang="zh-CN" altLang="en-US" dirty="0" smtClean="0"/>
              <a:t>最佳实践</a:t>
            </a:r>
            <a:r>
              <a:rPr lang="en-US" altLang="zh-CN" dirty="0" smtClean="0"/>
              <a:t>-</a:t>
            </a:r>
            <a:r>
              <a:rPr lang="zh-CN" altLang="en-US" dirty="0" smtClean="0"/>
              <a:t>苏振祎</a:t>
            </a:r>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609600" y="1066800"/>
            <a:ext cx="6000750" cy="328217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zh-CN" altLang="en-US" dirty="0" smtClean="0"/>
              <a:t>亚马逊</a:t>
            </a:r>
            <a:r>
              <a:rPr lang="en-US" altLang="zh-CN" dirty="0" smtClean="0"/>
              <a:t>AWS VPC</a:t>
            </a:r>
            <a:r>
              <a:rPr lang="zh-CN" altLang="en-US" dirty="0" smtClean="0"/>
              <a:t>最佳实践</a:t>
            </a:r>
            <a:r>
              <a:rPr lang="en-US" altLang="zh-CN" dirty="0" smtClean="0"/>
              <a:t>-</a:t>
            </a:r>
            <a:r>
              <a:rPr lang="zh-CN" altLang="en-US" dirty="0" smtClean="0"/>
              <a:t>苏振祎</a:t>
            </a:r>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228600" y="762000"/>
            <a:ext cx="4772025" cy="2595106"/>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3529012" y="2895600"/>
            <a:ext cx="3786188" cy="203594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zh-CN" altLang="en-US" dirty="0" smtClean="0"/>
              <a:t>亚马逊</a:t>
            </a:r>
            <a:r>
              <a:rPr lang="en-US" altLang="zh-CN" dirty="0" smtClean="0"/>
              <a:t>AWS VPC</a:t>
            </a:r>
            <a:r>
              <a:rPr lang="zh-CN" altLang="en-US" dirty="0" smtClean="0"/>
              <a:t>最佳实践</a:t>
            </a:r>
            <a:r>
              <a:rPr lang="en-US" altLang="zh-CN" dirty="0" smtClean="0"/>
              <a:t>-</a:t>
            </a:r>
            <a:r>
              <a:rPr lang="zh-CN" altLang="en-US" dirty="0" smtClean="0"/>
              <a:t>苏振祎</a:t>
            </a:r>
            <a:endParaRPr lang="en-US" dirty="0"/>
          </a:p>
        </p:txBody>
      </p:sp>
      <p:pic>
        <p:nvPicPr>
          <p:cNvPr id="5123" name="Picture 3"/>
          <p:cNvPicPr>
            <a:picLocks noChangeAspect="1" noChangeArrowheads="1"/>
          </p:cNvPicPr>
          <p:nvPr/>
        </p:nvPicPr>
        <p:blipFill>
          <a:blip r:embed="rId2" cstate="print"/>
          <a:srcRect/>
          <a:stretch>
            <a:fillRect/>
          </a:stretch>
        </p:blipFill>
        <p:spPr bwMode="auto">
          <a:xfrm>
            <a:off x="0" y="685800"/>
            <a:ext cx="4519613" cy="2647562"/>
          </a:xfrm>
          <a:prstGeom prst="rect">
            <a:avLst/>
          </a:prstGeom>
          <a:noFill/>
          <a:ln w="9525">
            <a:noFill/>
            <a:miter lim="800000"/>
            <a:headEnd/>
            <a:tailEnd/>
          </a:ln>
        </p:spPr>
      </p:pic>
      <p:pic>
        <p:nvPicPr>
          <p:cNvPr id="5124" name="Picture 4"/>
          <p:cNvPicPr>
            <a:picLocks noChangeAspect="1" noChangeArrowheads="1"/>
          </p:cNvPicPr>
          <p:nvPr/>
        </p:nvPicPr>
        <p:blipFill>
          <a:blip r:embed="rId3" cstate="print"/>
          <a:srcRect/>
          <a:stretch>
            <a:fillRect/>
          </a:stretch>
        </p:blipFill>
        <p:spPr bwMode="auto">
          <a:xfrm>
            <a:off x="3017324" y="2971800"/>
            <a:ext cx="4297876" cy="2133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zh-CN" altLang="en-US" dirty="0" smtClean="0"/>
              <a:t>通常</a:t>
            </a:r>
            <a:r>
              <a:rPr lang="zh-CN" altLang="en-US" b="1" dirty="0" smtClean="0">
                <a:solidFill>
                  <a:srgbClr val="FF0000"/>
                </a:solidFill>
              </a:rPr>
              <a:t>网关地址就是配置在路由器上的那个地址</a:t>
            </a:r>
            <a:r>
              <a:rPr lang="zh-CN" altLang="en-US" dirty="0" smtClean="0"/>
              <a:t> </a:t>
            </a:r>
            <a:endParaRPr lang="en-US" dirty="0"/>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zh-CN" altLang="en-US" dirty="0" smtClean="0"/>
              <a:t>网关和路由器的区别</a:t>
            </a:r>
            <a:endParaRPr lang="en-US" dirty="0"/>
          </a:p>
        </p:txBody>
      </p:sp>
      <p:pic>
        <p:nvPicPr>
          <p:cNvPr id="5122" name="Picture 2"/>
          <p:cNvPicPr>
            <a:picLocks noChangeAspect="1" noChangeArrowheads="1"/>
          </p:cNvPicPr>
          <p:nvPr/>
        </p:nvPicPr>
        <p:blipFill>
          <a:blip r:embed="rId2" cstate="print"/>
          <a:srcRect/>
          <a:stretch>
            <a:fillRect/>
          </a:stretch>
        </p:blipFill>
        <p:spPr bwMode="auto">
          <a:xfrm>
            <a:off x="381000" y="1219200"/>
            <a:ext cx="6718300" cy="3517228"/>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zh-CN" altLang="en-US" dirty="0" smtClean="0"/>
              <a:t>亚马逊</a:t>
            </a:r>
            <a:r>
              <a:rPr lang="en-US" altLang="zh-CN" dirty="0" smtClean="0"/>
              <a:t>AWS VPC</a:t>
            </a:r>
            <a:r>
              <a:rPr lang="zh-CN" altLang="en-US" dirty="0" smtClean="0"/>
              <a:t>最佳实践</a:t>
            </a:r>
            <a:r>
              <a:rPr lang="en-US" altLang="zh-CN" dirty="0" smtClean="0"/>
              <a:t>-</a:t>
            </a:r>
            <a:r>
              <a:rPr lang="zh-CN" altLang="en-US" dirty="0" smtClean="0"/>
              <a:t>苏振祎</a:t>
            </a:r>
            <a:endParaRPr lang="en-US" dirty="0"/>
          </a:p>
        </p:txBody>
      </p:sp>
      <p:pic>
        <p:nvPicPr>
          <p:cNvPr id="6146" name="Picture 2"/>
          <p:cNvPicPr>
            <a:picLocks noChangeAspect="1" noChangeArrowheads="1"/>
          </p:cNvPicPr>
          <p:nvPr/>
        </p:nvPicPr>
        <p:blipFill>
          <a:blip r:embed="rId2" cstate="print"/>
          <a:srcRect/>
          <a:stretch>
            <a:fillRect/>
          </a:stretch>
        </p:blipFill>
        <p:spPr bwMode="auto">
          <a:xfrm>
            <a:off x="0" y="801166"/>
            <a:ext cx="7315200" cy="43614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en-US" dirty="0" err="1" smtClean="0"/>
              <a:t>SDN（Software</a:t>
            </a:r>
            <a:r>
              <a:rPr lang="en-US" dirty="0" smtClean="0"/>
              <a:t> Defined Network）</a:t>
            </a:r>
            <a:r>
              <a:rPr lang="zh-CN" altLang="en-US" dirty="0" smtClean="0"/>
              <a:t>即软件定义网络</a:t>
            </a:r>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zh-CN" altLang="en-US" b="0" dirty="0" smtClean="0"/>
              <a:t>负载均衡与服务发现</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Content Placeholder 2"/>
          <p:cNvSpPr>
            <a:spLocks noGrp="1"/>
          </p:cNvSpPr>
          <p:nvPr>
            <p:ph sz="quarter" idx="10"/>
          </p:nvPr>
        </p:nvSpPr>
        <p:spPr/>
        <p:txBody>
          <a:bodyPr/>
          <a:lstStyle/>
          <a:p>
            <a:r>
              <a:rPr lang="en-US" dirty="0" smtClean="0">
                <a:hlinkClick r:id="rId2"/>
              </a:rPr>
              <a:t>https://www.freebsd.org/doc/zh_CN.UTF-8/books/handbook/network-routing.html</a:t>
            </a:r>
            <a:r>
              <a:rPr lang="en-US" dirty="0" smtClean="0"/>
              <a:t> </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6148" name="Picture 4"/>
          <p:cNvPicPr>
            <a:picLocks noChangeAspect="1" noChangeArrowheads="1"/>
          </p:cNvPicPr>
          <p:nvPr/>
        </p:nvPicPr>
        <p:blipFill>
          <a:blip r:embed="rId3" cstate="print"/>
          <a:srcRect/>
          <a:stretch>
            <a:fillRect/>
          </a:stretch>
        </p:blipFill>
        <p:spPr bwMode="auto">
          <a:xfrm>
            <a:off x="3352800" y="0"/>
            <a:ext cx="3767260" cy="4904249"/>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dirty="0" smtClean="0"/>
              <a:t>Networking between host and guest VMs in </a:t>
            </a:r>
            <a:r>
              <a:rPr lang="en-US" dirty="0" err="1" smtClean="0"/>
              <a:t>VirtualBox</a:t>
            </a:r>
            <a:endParaRPr lang="en-US" dirty="0" smtClean="0"/>
          </a:p>
          <a:p>
            <a:r>
              <a:rPr lang="en-US" dirty="0" smtClean="0"/>
              <a:t> </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1026" name="Picture 2"/>
          <p:cNvPicPr>
            <a:picLocks noChangeAspect="1" noChangeArrowheads="1"/>
          </p:cNvPicPr>
          <p:nvPr/>
        </p:nvPicPr>
        <p:blipFill>
          <a:blip r:embed="rId2" cstate="print"/>
          <a:srcRect/>
          <a:stretch>
            <a:fillRect/>
          </a:stretch>
        </p:blipFill>
        <p:spPr bwMode="auto">
          <a:xfrm>
            <a:off x="152400" y="-2566"/>
            <a:ext cx="7162800" cy="4935202"/>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dirty="0" smtClean="0"/>
              <a:t>Networking between host and guest VMs in </a:t>
            </a:r>
            <a:r>
              <a:rPr lang="en-US" dirty="0" err="1" smtClean="0"/>
              <a:t>VirtualBox</a:t>
            </a:r>
            <a:endParaRPr lang="en-US" dirty="0" smtClean="0"/>
          </a:p>
          <a:p>
            <a:r>
              <a:rPr lang="en-US" dirty="0" smtClean="0"/>
              <a:t> </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2051" name="Picture 3"/>
          <p:cNvPicPr>
            <a:picLocks noChangeAspect="1" noChangeArrowheads="1"/>
          </p:cNvPicPr>
          <p:nvPr/>
        </p:nvPicPr>
        <p:blipFill>
          <a:blip r:embed="rId2" cstate="print"/>
          <a:srcRect/>
          <a:stretch>
            <a:fillRect/>
          </a:stretch>
        </p:blipFill>
        <p:spPr bwMode="auto">
          <a:xfrm>
            <a:off x="152400" y="50242"/>
            <a:ext cx="7162800" cy="4756510"/>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dirty="0" err="1" smtClean="0"/>
              <a:t>Docker</a:t>
            </a:r>
            <a:r>
              <a:rPr lang="en-US" dirty="0" smtClean="0"/>
              <a:t> networking tutorial 102</a:t>
            </a:r>
          </a:p>
          <a:p>
            <a:r>
              <a:rPr lang="en-US" dirty="0" smtClean="0"/>
              <a:t/>
            </a:r>
            <a:br>
              <a:rPr lang="en-US" dirty="0" smtClean="0"/>
            </a:b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3074" name="Picture 2"/>
          <p:cNvPicPr>
            <a:picLocks noChangeAspect="1" noChangeArrowheads="1"/>
          </p:cNvPicPr>
          <p:nvPr/>
        </p:nvPicPr>
        <p:blipFill>
          <a:blip r:embed="rId2" cstate="print"/>
          <a:srcRect/>
          <a:stretch>
            <a:fillRect/>
          </a:stretch>
        </p:blipFill>
        <p:spPr bwMode="auto">
          <a:xfrm>
            <a:off x="152400" y="66290"/>
            <a:ext cx="7162800" cy="4885609"/>
          </a:xfrm>
          <a:prstGeom prst="rect">
            <a:avLst/>
          </a:prstGeom>
          <a:noFill/>
          <a:ln w="9525">
            <a:noFill/>
            <a:miter lim="800000"/>
            <a:headEnd/>
            <a:tailEnd/>
          </a:ln>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lnDef>
      <a:spPr>
        <a:ln/>
      </a:spPr>
      <a:bodyPr/>
      <a:lstStyle/>
      <a:style>
        <a:lnRef idx="1">
          <a:schemeClr val="accent5"/>
        </a:lnRef>
        <a:fillRef idx="0">
          <a:schemeClr val="accent5"/>
        </a:fillRef>
        <a:effectRef idx="0">
          <a:schemeClr val="accent5"/>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16907</TotalTime>
  <Words>4768</Words>
  <Application>Microsoft Office PowerPoint</Application>
  <PresentationFormat>Custom</PresentationFormat>
  <Paragraphs>262</Paragraphs>
  <Slides>53</Slides>
  <Notes>0</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Origin</vt:lpstr>
      <vt:lpstr>Introduction hw CCE for Autoshift</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nginx概念理解</vt:lpstr>
      <vt:lpstr>nginx概念理解</vt:lpstr>
      <vt:lpstr>nginx概念理解</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SidAskary</dc:creator>
  <cp:lastModifiedBy>s80035896</cp:lastModifiedBy>
  <cp:revision>571</cp:revision>
  <dcterms:created xsi:type="dcterms:W3CDTF">2006-08-16T00:00:00Z</dcterms:created>
  <dcterms:modified xsi:type="dcterms:W3CDTF">2016-10-05T20:12:00Z</dcterms:modified>
</cp:coreProperties>
</file>